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8" r:id="rId4"/>
  </p:sldMasterIdLst>
  <p:sldIdLst>
    <p:sldId id="272" r:id="rId5"/>
    <p:sldId id="353" r:id="rId6"/>
    <p:sldId id="436" r:id="rId7"/>
    <p:sldId id="437" r:id="rId8"/>
    <p:sldId id="438" r:id="rId9"/>
    <p:sldId id="439" r:id="rId10"/>
    <p:sldId id="440" r:id="rId11"/>
    <p:sldId id="441" r:id="rId12"/>
    <p:sldId id="264" r:id="rId13"/>
    <p:sldId id="263" r:id="rId14"/>
    <p:sldId id="266" r:id="rId15"/>
    <p:sldId id="265" r:id="rId16"/>
    <p:sldId id="499" r:id="rId17"/>
    <p:sldId id="494" r:id="rId18"/>
    <p:sldId id="495" r:id="rId19"/>
    <p:sldId id="405" r:id="rId20"/>
    <p:sldId id="497" r:id="rId21"/>
    <p:sldId id="498" r:id="rId22"/>
    <p:sldId id="503" r:id="rId23"/>
    <p:sldId id="504" r:id="rId24"/>
    <p:sldId id="505" r:id="rId25"/>
    <p:sldId id="502" r:id="rId26"/>
    <p:sldId id="501" r:id="rId27"/>
    <p:sldId id="461" r:id="rId28"/>
    <p:sldId id="500" r:id="rId29"/>
    <p:sldId id="496" r:id="rId30"/>
    <p:sldId id="36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D38"/>
    <a:srgbClr val="961151"/>
    <a:srgbClr val="0CB393"/>
    <a:srgbClr val="D9833E"/>
    <a:srgbClr val="AC3E78"/>
    <a:srgbClr val="7F7F7F"/>
    <a:srgbClr val="E68F00"/>
    <a:srgbClr val="009706"/>
    <a:srgbClr val="9E1E50"/>
    <a:srgbClr val="B23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68" autoAdjust="0"/>
    <p:restoredTop sz="94364" autoAdjust="0"/>
  </p:normalViewPr>
  <p:slideViewPr>
    <p:cSldViewPr snapToGrid="0" snapToObjects="1">
      <p:cViewPr varScale="1">
        <p:scale>
          <a:sx n="68" d="100"/>
          <a:sy n="68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la\Downloads\Base%20de%20datos%20Estad&#237;as%20TSU%20sep-dic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s-MX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POR CARRERA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CB39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1D-4F59-B917-D51B1E262C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1D-4F59-B917-D51B1E262CF9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1D-4F59-B917-D51B1E262C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1D-4F59-B917-D51B1E262C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91D-4F59-B917-D51B1E262CF9}"/>
              </c:ext>
            </c:extLst>
          </c:dPt>
          <c:dLbls>
            <c:dLbl>
              <c:idx val="0"/>
              <c:layout>
                <c:manualLayout>
                  <c:x val="-1.4711614173228346E-2"/>
                  <c:y val="-1.88283756197141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1D-4F59-B917-D51B1E262CF9}"/>
                </c:ext>
              </c:extLst>
            </c:dLbl>
            <c:dLbl>
              <c:idx val="1"/>
              <c:layout>
                <c:manualLayout>
                  <c:x val="1.7972440944881891E-2"/>
                  <c:y val="-2.1082312627588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1D-4F59-B917-D51B1E262CF9}"/>
                </c:ext>
              </c:extLst>
            </c:dLbl>
            <c:dLbl>
              <c:idx val="2"/>
              <c:layout>
                <c:manualLayout>
                  <c:x val="-4.1424759405074368E-2"/>
                  <c:y val="-1.49628171478565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1D-4F59-B917-D51B1E262CF9}"/>
                </c:ext>
              </c:extLst>
            </c:dLbl>
            <c:dLbl>
              <c:idx val="3"/>
              <c:layout>
                <c:manualLayout>
                  <c:x val="3.6163167104111986E-2"/>
                  <c:y val="-5.98800670749489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1D-4F59-B917-D51B1E262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'Alumnos Inscritos'!$B$134:$B$138</c:f>
              <c:strCache>
                <c:ptCount val="5"/>
                <c:pt idx="0">
                  <c:v>FEP</c:v>
                </c:pt>
                <c:pt idx="1">
                  <c:v>MAE</c:v>
                </c:pt>
                <c:pt idx="2">
                  <c:v>MT</c:v>
                </c:pt>
                <c:pt idx="3">
                  <c:v>PI</c:v>
                </c:pt>
                <c:pt idx="4">
                  <c:v>IMA</c:v>
                </c:pt>
              </c:strCache>
            </c:strRef>
          </c:cat>
          <c:val>
            <c:numRef>
              <c:f>'Alumnos Inscritos'!$C$134:$C$138</c:f>
              <c:numCache>
                <c:formatCode>General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38</c:v>
                </c:pt>
                <c:pt idx="3">
                  <c:v>32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D-4F59-B917-D51B1E26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C00000"/>
                </a:solidFill>
              </a:rPr>
              <a:t>COLOCADOS EN SECTOR PRODUCTIVO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COLOCADOS EN SECTOR PRODUCTIVO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1-453D-B8A3-21CC04BA28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1"/>
                        </a:solidFill>
                      </a:rPr>
                      <a:t>114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51-453D-B8A3-21CC04BA2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</c:f>
              <c:strCache>
                <c:ptCount val="1"/>
                <c:pt idx="0">
                  <c:v>alumnos colocados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D-4296-BD73-6DBFF5F88E5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EqWw8EBAdutyh6n2jmLXxk7QDITm_0J/view?usp=sharing" TargetMode="External"/><Relationship Id="rId2" Type="http://schemas.openxmlformats.org/officeDocument/2006/relationships/image" Target="../media/image9.png"/><Relationship Id="rId1" Type="http://schemas.openxmlformats.org/officeDocument/2006/relationships/hyperlink" Target="http://www.f911.sep.gob.mx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911.sep.gob.mx/" TargetMode="External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20EDB-B4E6-4AD3-85A1-92E3540F406E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698A0F0-F27A-4D50-B6AA-56BC49CE4269}">
      <dgm:prSet phldrT="[Texto]" custT="1"/>
      <dgm:spPr/>
      <dgm:t>
        <a:bodyPr/>
        <a:lstStyle/>
        <a:p>
          <a:pPr algn="ctr"/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Décima Novena Sesión de COCODI </a:t>
          </a:r>
          <a:r>
            <a:rPr lang="es-MX" sz="1600" b="0" dirty="0">
              <a:latin typeface="Arial" panose="020B0604020202020204" pitchFamily="34" charset="0"/>
              <a:cs typeface="Arial" panose="020B0604020202020204" pitchFamily="34" charset="0"/>
            </a:rPr>
            <a:t>(16/Octubre/2024)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29824-9457-47D1-9628-1590BC7E9450}" type="parTrans" cxnId="{BC6C59B0-252E-4EEA-B3F1-3ED22C520992}">
      <dgm:prSet/>
      <dgm:spPr/>
      <dgm:t>
        <a:bodyPr/>
        <a:lstStyle/>
        <a:p>
          <a:endParaRPr lang="es-MX"/>
        </a:p>
      </dgm:t>
    </dgm:pt>
    <dgm:pt modelId="{F468E772-0465-4302-8882-E5F592D2BED5}" type="sibTrans" cxnId="{BC6C59B0-252E-4EEA-B3F1-3ED22C520992}">
      <dgm:prSet/>
      <dgm:spPr/>
      <dgm:t>
        <a:bodyPr/>
        <a:lstStyle/>
        <a:p>
          <a:endParaRPr lang="es-MX"/>
        </a:p>
      </dgm:t>
    </dgm:pt>
    <dgm:pt modelId="{40785FD3-467D-45B1-A57A-B795F0B48AAC}">
      <dgm:prSet phldrT="[Texto]" custT="1"/>
      <dgm:spPr/>
      <dgm:t>
        <a:bodyPr anchor="ctr"/>
        <a:lstStyle/>
        <a:p>
          <a:pPr algn="just"/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En la sesión correspondiente al Tercer Trimestre, se revisaron temas clave relacionados con los avances en cuatro rubros: Control Interno, Cuenta Pública y Administración, Fiscalización y Auditoría y Transparencia e Integridad.</a:t>
          </a:r>
        </a:p>
      </dgm:t>
    </dgm:pt>
    <dgm:pt modelId="{328276C6-61F0-4A7C-8E1F-076D0E863390}" type="parTrans" cxnId="{B4456CDF-AFFE-4592-A4B1-6F45FC1C2755}">
      <dgm:prSet/>
      <dgm:spPr/>
      <dgm:t>
        <a:bodyPr/>
        <a:lstStyle/>
        <a:p>
          <a:endParaRPr lang="es-MX"/>
        </a:p>
      </dgm:t>
    </dgm:pt>
    <dgm:pt modelId="{EE033EFB-7A8D-441A-8B65-46BC61B7D47F}" type="sibTrans" cxnId="{B4456CDF-AFFE-4592-A4B1-6F45FC1C2755}">
      <dgm:prSet/>
      <dgm:spPr/>
      <dgm:t>
        <a:bodyPr/>
        <a:lstStyle/>
        <a:p>
          <a:endParaRPr lang="es-MX"/>
        </a:p>
      </dgm:t>
    </dgm:pt>
    <dgm:pt modelId="{C08767C2-BF41-4991-9A92-A57E524D454B}" type="pres">
      <dgm:prSet presAssocID="{A2D20EDB-B4E6-4AD3-85A1-92E3540F406E}" presName="Name0" presStyleCnt="0">
        <dgm:presLayoutVars>
          <dgm:chMax/>
          <dgm:chPref/>
          <dgm:dir/>
          <dgm:animLvl val="lvl"/>
        </dgm:presLayoutVars>
      </dgm:prSet>
      <dgm:spPr/>
    </dgm:pt>
    <dgm:pt modelId="{86EC8998-EC63-4027-B74E-B3D91A15ED20}" type="pres">
      <dgm:prSet presAssocID="{D698A0F0-F27A-4D50-B6AA-56BC49CE4269}" presName="composite" presStyleCnt="0"/>
      <dgm:spPr/>
    </dgm:pt>
    <dgm:pt modelId="{36A793D8-0E0E-4780-9147-B297582B5CFE}" type="pres">
      <dgm:prSet presAssocID="{D698A0F0-F27A-4D50-B6AA-56BC49CE4269}" presName="ParentAccentShape" presStyleLbl="trBgShp" presStyleIdx="0" presStyleCnt="2" custLinFactNeighborY="3000"/>
      <dgm:spPr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2700000" scaled="1"/>
          <a:tileRect/>
        </a:gradFill>
      </dgm:spPr>
    </dgm:pt>
    <dgm:pt modelId="{A087EB06-204E-4BA3-8A11-79ED09979328}" type="pres">
      <dgm:prSet presAssocID="{D698A0F0-F27A-4D50-B6AA-56BC49CE4269}" presName="ParentText" presStyleLbl="revTx" presStyleIdx="0" presStyleCnt="2" custLinFactNeighborY="22114">
        <dgm:presLayoutVars>
          <dgm:chMax val="1"/>
          <dgm:chPref val="1"/>
          <dgm:bulletEnabled val="1"/>
        </dgm:presLayoutVars>
      </dgm:prSet>
      <dgm:spPr/>
    </dgm:pt>
    <dgm:pt modelId="{55EC44EA-C6FB-437A-9306-632269CCA14B}" type="pres">
      <dgm:prSet presAssocID="{D698A0F0-F27A-4D50-B6AA-56BC49CE4269}" presName="ChildText" presStyleLbl="revTx" presStyleIdx="1" presStyleCnt="2" custScaleX="103865" custScaleY="85673">
        <dgm:presLayoutVars>
          <dgm:chMax val="0"/>
          <dgm:chPref val="0"/>
        </dgm:presLayoutVars>
      </dgm:prSet>
      <dgm:spPr/>
    </dgm:pt>
    <dgm:pt modelId="{FC73F933-B09B-4F64-90F9-70EFDCCACEF8}" type="pres">
      <dgm:prSet presAssocID="{D698A0F0-F27A-4D50-B6AA-56BC49CE4269}" presName="ChildAccentShape" presStyleLbl="trBgShp" presStyleIdx="1" presStyleCnt="2"/>
      <dgm:spPr>
        <a:xfrm>
          <a:off x="8192129" y="930184"/>
          <a:ext cx="199626" cy="3694656"/>
        </a:xfrm>
        <a:prstGeom prst="rect">
          <a:avLst/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0" scaled="1"/>
          <a:tileRect/>
        </a:gradFill>
        <a:ln>
          <a:noFill/>
        </a:ln>
        <a:effectLst/>
      </dgm:spPr>
    </dgm:pt>
    <dgm:pt modelId="{FF536990-92E7-4921-9A0F-125260D02D34}" type="pres">
      <dgm:prSet presAssocID="{D698A0F0-F27A-4D50-B6AA-56BC49CE4269}" presName="Image" presStyleLbl="align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</dgm:ptLst>
  <dgm:cxnLst>
    <dgm:cxn modelId="{3DEB2466-3A21-4555-B693-866534943E85}" type="presOf" srcId="{A2D20EDB-B4E6-4AD3-85A1-92E3540F406E}" destId="{C08767C2-BF41-4991-9A92-A57E524D454B}" srcOrd="0" destOrd="0" presId="urn:microsoft.com/office/officeart/2009/3/layout/SnapshotPictureList"/>
    <dgm:cxn modelId="{35A14368-19FF-470D-AC8B-E5A3F19A9CAC}" type="presOf" srcId="{40785FD3-467D-45B1-A57A-B795F0B48AAC}" destId="{55EC44EA-C6FB-437A-9306-632269CCA14B}" srcOrd="0" destOrd="0" presId="urn:microsoft.com/office/officeart/2009/3/layout/SnapshotPictureList"/>
    <dgm:cxn modelId="{134AE74E-A2A8-4286-8831-FCC99862F466}" type="presOf" srcId="{D698A0F0-F27A-4D50-B6AA-56BC49CE4269}" destId="{A087EB06-204E-4BA3-8A11-79ED09979328}" srcOrd="0" destOrd="0" presId="urn:microsoft.com/office/officeart/2009/3/layout/SnapshotPictureList"/>
    <dgm:cxn modelId="{BC6C59B0-252E-4EEA-B3F1-3ED22C520992}" srcId="{A2D20EDB-B4E6-4AD3-85A1-92E3540F406E}" destId="{D698A0F0-F27A-4D50-B6AA-56BC49CE4269}" srcOrd="0" destOrd="0" parTransId="{1F729824-9457-47D1-9628-1590BC7E9450}" sibTransId="{F468E772-0465-4302-8882-E5F592D2BED5}"/>
    <dgm:cxn modelId="{B4456CDF-AFFE-4592-A4B1-6F45FC1C2755}" srcId="{D698A0F0-F27A-4D50-B6AA-56BC49CE4269}" destId="{40785FD3-467D-45B1-A57A-B795F0B48AAC}" srcOrd="0" destOrd="0" parTransId="{328276C6-61F0-4A7C-8E1F-076D0E863390}" sibTransId="{EE033EFB-7A8D-441A-8B65-46BC61B7D47F}"/>
    <dgm:cxn modelId="{7740B56D-7EA4-41F8-B6AE-467E207A7CCE}" type="presParOf" srcId="{C08767C2-BF41-4991-9A92-A57E524D454B}" destId="{86EC8998-EC63-4027-B74E-B3D91A15ED20}" srcOrd="0" destOrd="0" presId="urn:microsoft.com/office/officeart/2009/3/layout/SnapshotPictureList"/>
    <dgm:cxn modelId="{EB9FBAEB-76C1-4762-8E88-66CFA80B1919}" type="presParOf" srcId="{86EC8998-EC63-4027-B74E-B3D91A15ED20}" destId="{36A793D8-0E0E-4780-9147-B297582B5CFE}" srcOrd="0" destOrd="0" presId="urn:microsoft.com/office/officeart/2009/3/layout/SnapshotPictureList"/>
    <dgm:cxn modelId="{CBBFE16A-2473-4C7E-911D-00DAD84B50EF}" type="presParOf" srcId="{86EC8998-EC63-4027-B74E-B3D91A15ED20}" destId="{A087EB06-204E-4BA3-8A11-79ED09979328}" srcOrd="1" destOrd="0" presId="urn:microsoft.com/office/officeart/2009/3/layout/SnapshotPictureList"/>
    <dgm:cxn modelId="{B7991E44-7828-4DAB-9B4F-ADD08E4DFD10}" type="presParOf" srcId="{86EC8998-EC63-4027-B74E-B3D91A15ED20}" destId="{55EC44EA-C6FB-437A-9306-632269CCA14B}" srcOrd="2" destOrd="0" presId="urn:microsoft.com/office/officeart/2009/3/layout/SnapshotPictureList"/>
    <dgm:cxn modelId="{2D3BD2BA-E298-4503-A2B9-6E237D2CE7D0}" type="presParOf" srcId="{86EC8998-EC63-4027-B74E-B3D91A15ED20}" destId="{FC73F933-B09B-4F64-90F9-70EFDCCACEF8}" srcOrd="3" destOrd="0" presId="urn:microsoft.com/office/officeart/2009/3/layout/SnapshotPictureList"/>
    <dgm:cxn modelId="{11FB899C-E713-4C91-A146-F31F8CD588E3}" type="presParOf" srcId="{86EC8998-EC63-4027-B74E-B3D91A15ED20}" destId="{FF536990-92E7-4921-9A0F-125260D02D3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20EDB-B4E6-4AD3-85A1-92E3540F406E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698A0F0-F27A-4D50-B6AA-56BC49CE4269}">
      <dgm:prSet phldrT="[Texto]" custT="1"/>
      <dgm:spPr/>
      <dgm:t>
        <a:bodyPr/>
        <a:lstStyle/>
        <a:p>
          <a:pPr algn="ctr"/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Comité de Integridad- II Trim de 2024</a:t>
          </a:r>
        </a:p>
        <a:p>
          <a:pPr algn="ctr"/>
          <a:r>
            <a:rPr lang="es-MX" sz="1600" b="0" dirty="0">
              <a:latin typeface="Arial" panose="020B0604020202020204" pitchFamily="34" charset="0"/>
              <a:cs typeface="Arial" panose="020B0604020202020204" pitchFamily="34" charset="0"/>
            </a:rPr>
            <a:t>21/octubre/2024</a:t>
          </a:r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F729824-9457-47D1-9628-1590BC7E9450}" type="parTrans" cxnId="{BC6C59B0-252E-4EEA-B3F1-3ED22C520992}">
      <dgm:prSet/>
      <dgm:spPr/>
      <dgm:t>
        <a:bodyPr/>
        <a:lstStyle/>
        <a:p>
          <a:endParaRPr lang="es-MX"/>
        </a:p>
      </dgm:t>
    </dgm:pt>
    <dgm:pt modelId="{F468E772-0465-4302-8882-E5F592D2BED5}" type="sibTrans" cxnId="{BC6C59B0-252E-4EEA-B3F1-3ED22C520992}">
      <dgm:prSet/>
      <dgm:spPr/>
      <dgm:t>
        <a:bodyPr/>
        <a:lstStyle/>
        <a:p>
          <a:endParaRPr lang="es-MX"/>
        </a:p>
      </dgm:t>
    </dgm:pt>
    <dgm:pt modelId="{40785FD3-467D-45B1-A57A-B795F0B48AAC}">
      <dgm:prSet phldrT="[Texto]" custT="1"/>
      <dgm:spPr/>
      <dgm:t>
        <a:bodyPr anchor="ctr"/>
        <a:lstStyle/>
        <a:p>
          <a:pPr algn="just"/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Se abordaron temas clave relacionados con el cumplimiento ético, la transparencia y las buenas prácticas institucionales, reafirmando el compromiso de la comunidad universitaria con la integridad académica y administrativa.</a:t>
          </a:r>
        </a:p>
      </dgm:t>
    </dgm:pt>
    <dgm:pt modelId="{328276C6-61F0-4A7C-8E1F-076D0E863390}" type="parTrans" cxnId="{B4456CDF-AFFE-4592-A4B1-6F45FC1C2755}">
      <dgm:prSet/>
      <dgm:spPr/>
      <dgm:t>
        <a:bodyPr/>
        <a:lstStyle/>
        <a:p>
          <a:endParaRPr lang="es-MX"/>
        </a:p>
      </dgm:t>
    </dgm:pt>
    <dgm:pt modelId="{EE033EFB-7A8D-441A-8B65-46BC61B7D47F}" type="sibTrans" cxnId="{B4456CDF-AFFE-4592-A4B1-6F45FC1C2755}">
      <dgm:prSet/>
      <dgm:spPr/>
      <dgm:t>
        <a:bodyPr/>
        <a:lstStyle/>
        <a:p>
          <a:endParaRPr lang="es-MX"/>
        </a:p>
      </dgm:t>
    </dgm:pt>
    <dgm:pt modelId="{C08767C2-BF41-4991-9A92-A57E524D454B}" type="pres">
      <dgm:prSet presAssocID="{A2D20EDB-B4E6-4AD3-85A1-92E3540F406E}" presName="Name0" presStyleCnt="0">
        <dgm:presLayoutVars>
          <dgm:chMax/>
          <dgm:chPref/>
          <dgm:dir/>
          <dgm:animLvl val="lvl"/>
        </dgm:presLayoutVars>
      </dgm:prSet>
      <dgm:spPr/>
    </dgm:pt>
    <dgm:pt modelId="{86EC8998-EC63-4027-B74E-B3D91A15ED20}" type="pres">
      <dgm:prSet presAssocID="{D698A0F0-F27A-4D50-B6AA-56BC49CE4269}" presName="composite" presStyleCnt="0"/>
      <dgm:spPr/>
    </dgm:pt>
    <dgm:pt modelId="{36A793D8-0E0E-4780-9147-B297582B5CFE}" type="pres">
      <dgm:prSet presAssocID="{D698A0F0-F27A-4D50-B6AA-56BC49CE4269}" presName="ParentAccentShape" presStyleLbl="trBgShp" presStyleIdx="0" presStyleCnt="2" custLinFactNeighborY="3000"/>
      <dgm:spPr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2700000" scaled="1"/>
          <a:tileRect/>
        </a:gradFill>
      </dgm:spPr>
    </dgm:pt>
    <dgm:pt modelId="{A087EB06-204E-4BA3-8A11-79ED09979328}" type="pres">
      <dgm:prSet presAssocID="{D698A0F0-F27A-4D50-B6AA-56BC49CE4269}" presName="ParentText" presStyleLbl="revTx" presStyleIdx="0" presStyleCnt="2" custLinFactNeighborY="22114">
        <dgm:presLayoutVars>
          <dgm:chMax val="1"/>
          <dgm:chPref val="1"/>
          <dgm:bulletEnabled val="1"/>
        </dgm:presLayoutVars>
      </dgm:prSet>
      <dgm:spPr/>
    </dgm:pt>
    <dgm:pt modelId="{55EC44EA-C6FB-437A-9306-632269CCA14B}" type="pres">
      <dgm:prSet presAssocID="{D698A0F0-F27A-4D50-B6AA-56BC49CE4269}" presName="ChildText" presStyleLbl="revTx" presStyleIdx="1" presStyleCnt="2">
        <dgm:presLayoutVars>
          <dgm:chMax val="0"/>
          <dgm:chPref val="0"/>
        </dgm:presLayoutVars>
      </dgm:prSet>
      <dgm:spPr/>
    </dgm:pt>
    <dgm:pt modelId="{FC73F933-B09B-4F64-90F9-70EFDCCACEF8}" type="pres">
      <dgm:prSet presAssocID="{D698A0F0-F27A-4D50-B6AA-56BC49CE4269}" presName="ChildAccentShape" presStyleLbl="trBgShp" presStyleIdx="1" presStyleCnt="2"/>
      <dgm:spPr>
        <a:xfrm>
          <a:off x="8192129" y="930184"/>
          <a:ext cx="199626" cy="3694656"/>
        </a:xfrm>
        <a:prstGeom prst="rect">
          <a:avLst/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0" scaled="1"/>
          <a:tileRect/>
        </a:gradFill>
        <a:ln>
          <a:noFill/>
        </a:ln>
        <a:effectLst/>
      </dgm:spPr>
    </dgm:pt>
    <dgm:pt modelId="{FF536990-92E7-4921-9A0F-125260D02D34}" type="pres">
      <dgm:prSet presAssocID="{D698A0F0-F27A-4D50-B6AA-56BC49CE4269}" presName="Image" presStyleLbl="align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 l="2" r="469"/>
          </a:stretch>
        </a:blipFill>
      </dgm:spPr>
    </dgm:pt>
  </dgm:ptLst>
  <dgm:cxnLst>
    <dgm:cxn modelId="{3DEB2466-3A21-4555-B693-866534943E85}" type="presOf" srcId="{A2D20EDB-B4E6-4AD3-85A1-92E3540F406E}" destId="{C08767C2-BF41-4991-9A92-A57E524D454B}" srcOrd="0" destOrd="0" presId="urn:microsoft.com/office/officeart/2009/3/layout/SnapshotPictureList"/>
    <dgm:cxn modelId="{35A14368-19FF-470D-AC8B-E5A3F19A9CAC}" type="presOf" srcId="{40785FD3-467D-45B1-A57A-B795F0B48AAC}" destId="{55EC44EA-C6FB-437A-9306-632269CCA14B}" srcOrd="0" destOrd="0" presId="urn:microsoft.com/office/officeart/2009/3/layout/SnapshotPictureList"/>
    <dgm:cxn modelId="{134AE74E-A2A8-4286-8831-FCC99862F466}" type="presOf" srcId="{D698A0F0-F27A-4D50-B6AA-56BC49CE4269}" destId="{A087EB06-204E-4BA3-8A11-79ED09979328}" srcOrd="0" destOrd="0" presId="urn:microsoft.com/office/officeart/2009/3/layout/SnapshotPictureList"/>
    <dgm:cxn modelId="{BC6C59B0-252E-4EEA-B3F1-3ED22C520992}" srcId="{A2D20EDB-B4E6-4AD3-85A1-92E3540F406E}" destId="{D698A0F0-F27A-4D50-B6AA-56BC49CE4269}" srcOrd="0" destOrd="0" parTransId="{1F729824-9457-47D1-9628-1590BC7E9450}" sibTransId="{F468E772-0465-4302-8882-E5F592D2BED5}"/>
    <dgm:cxn modelId="{B4456CDF-AFFE-4592-A4B1-6F45FC1C2755}" srcId="{D698A0F0-F27A-4D50-B6AA-56BC49CE4269}" destId="{40785FD3-467D-45B1-A57A-B795F0B48AAC}" srcOrd="0" destOrd="0" parTransId="{328276C6-61F0-4A7C-8E1F-076D0E863390}" sibTransId="{EE033EFB-7A8D-441A-8B65-46BC61B7D47F}"/>
    <dgm:cxn modelId="{7740B56D-7EA4-41F8-B6AE-467E207A7CCE}" type="presParOf" srcId="{C08767C2-BF41-4991-9A92-A57E524D454B}" destId="{86EC8998-EC63-4027-B74E-B3D91A15ED20}" srcOrd="0" destOrd="0" presId="urn:microsoft.com/office/officeart/2009/3/layout/SnapshotPictureList"/>
    <dgm:cxn modelId="{EB9FBAEB-76C1-4762-8E88-66CFA80B1919}" type="presParOf" srcId="{86EC8998-EC63-4027-B74E-B3D91A15ED20}" destId="{36A793D8-0E0E-4780-9147-B297582B5CFE}" srcOrd="0" destOrd="0" presId="urn:microsoft.com/office/officeart/2009/3/layout/SnapshotPictureList"/>
    <dgm:cxn modelId="{CBBFE16A-2473-4C7E-911D-00DAD84B50EF}" type="presParOf" srcId="{86EC8998-EC63-4027-B74E-B3D91A15ED20}" destId="{A087EB06-204E-4BA3-8A11-79ED09979328}" srcOrd="1" destOrd="0" presId="urn:microsoft.com/office/officeart/2009/3/layout/SnapshotPictureList"/>
    <dgm:cxn modelId="{B7991E44-7828-4DAB-9B4F-ADD08E4DFD10}" type="presParOf" srcId="{86EC8998-EC63-4027-B74E-B3D91A15ED20}" destId="{55EC44EA-C6FB-437A-9306-632269CCA14B}" srcOrd="2" destOrd="0" presId="urn:microsoft.com/office/officeart/2009/3/layout/SnapshotPictureList"/>
    <dgm:cxn modelId="{2D3BD2BA-E298-4503-A2B9-6E237D2CE7D0}" type="presParOf" srcId="{86EC8998-EC63-4027-B74E-B3D91A15ED20}" destId="{FC73F933-B09B-4F64-90F9-70EFDCCACEF8}" srcOrd="3" destOrd="0" presId="urn:microsoft.com/office/officeart/2009/3/layout/SnapshotPictureList"/>
    <dgm:cxn modelId="{11FB899C-E713-4C91-A146-F31F8CD588E3}" type="presParOf" srcId="{86EC8998-EC63-4027-B74E-B3D91A15ED20}" destId="{FF536990-92E7-4921-9A0F-125260D02D3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C9A49D-3F1B-46D4-B63F-E0C99DCB73A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FC9969A-9A3B-464B-B96C-B9D86217D682}">
      <dgm:prSet phldrT="[Texto]" custT="1"/>
      <dgm:spPr/>
      <dgm:t>
        <a:bodyPr/>
        <a:lstStyle/>
        <a:p>
          <a:pPr algn="ctr"/>
          <a:r>
            <a: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COMITÉ DE VALORES CÍVICOS Y ÉTICOS</a:t>
          </a:r>
          <a:endParaRPr lang="es-MX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MX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0E90B-AFCB-49B9-8758-A1EB37CE93BC}" type="parTrans" cxnId="{AB3B1C49-37F1-4B4A-9BCD-418C7EDFEDBC}">
      <dgm:prSet/>
      <dgm:spPr/>
      <dgm:t>
        <a:bodyPr/>
        <a:lstStyle/>
        <a:p>
          <a:endParaRPr lang="es-MX"/>
        </a:p>
      </dgm:t>
    </dgm:pt>
    <dgm:pt modelId="{FC28B5C8-EF5B-4FD4-9017-B717114E2C4E}" type="sibTrans" cxnId="{AB3B1C49-37F1-4B4A-9BCD-418C7EDFEDBC}">
      <dgm:prSet/>
      <dgm:spPr/>
      <dgm:t>
        <a:bodyPr/>
        <a:lstStyle/>
        <a:p>
          <a:endParaRPr lang="es-MX"/>
        </a:p>
      </dgm:t>
    </dgm:pt>
    <dgm:pt modelId="{42FCF639-95B4-4F5D-937F-C29CB4D9245E}">
      <dgm:prSet phldrT="[Texto]" custT="1"/>
      <dgm:spPr/>
      <dgm:t>
        <a:bodyPr anchor="ctr"/>
        <a:lstStyle/>
        <a:p>
          <a:pPr marL="0" algn="just"/>
          <a:r>
            <a:rPr lang="es-ES" sz="1800" b="0" dirty="0">
              <a:latin typeface="Arial" panose="020B0604020202020204" pitchFamily="34" charset="0"/>
              <a:cs typeface="Arial" panose="020B0604020202020204" pitchFamily="34" charset="0"/>
            </a:rPr>
            <a:t>Se llevó a cabo la  </a:t>
          </a:r>
          <a:r>
            <a:rPr lang="es-ES" sz="1800" b="1" dirty="0">
              <a:solidFill>
                <a:srgbClr val="0CB393"/>
              </a:solidFill>
              <a:latin typeface="Arial" panose="020B0604020202020204" pitchFamily="34" charset="0"/>
              <a:cs typeface="Arial" panose="020B0604020202020204" pitchFamily="34" charset="0"/>
            </a:rPr>
            <a:t>IX Sesión del Comité de Valores Cívicos y Éticos, </a:t>
          </a:r>
          <a:r>
            <a:rPr lang="es-ES" sz="1800" b="0" dirty="0">
              <a:latin typeface="Arial" panose="020B0604020202020204" pitchFamily="34" charset="0"/>
              <a:cs typeface="Arial" panose="020B0604020202020204" pitchFamily="34" charset="0"/>
            </a:rPr>
            <a:t>en la cual se dieron a conocer las actividades realizadas durante el periodo mayo – agosto 2024.</a:t>
          </a:r>
          <a:endParaRPr lang="es-MX" sz="1800" b="0" dirty="0">
            <a:solidFill>
              <a:srgbClr val="C85B3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AD607-085B-4DAA-89B1-00061ED11599}" type="parTrans" cxnId="{119F8183-D318-45BA-AC59-70F46A548251}">
      <dgm:prSet/>
      <dgm:spPr/>
      <dgm:t>
        <a:bodyPr/>
        <a:lstStyle/>
        <a:p>
          <a:endParaRPr lang="es-MX"/>
        </a:p>
      </dgm:t>
    </dgm:pt>
    <dgm:pt modelId="{5D11CEE8-A787-4D88-BBCC-E414C8709B7C}" type="sibTrans" cxnId="{119F8183-D318-45BA-AC59-70F46A548251}">
      <dgm:prSet/>
      <dgm:spPr/>
      <dgm:t>
        <a:bodyPr/>
        <a:lstStyle/>
        <a:p>
          <a:endParaRPr lang="es-MX"/>
        </a:p>
      </dgm:t>
    </dgm:pt>
    <dgm:pt modelId="{6BD442E4-664C-408C-9041-2B81B9A8DD5D}" type="pres">
      <dgm:prSet presAssocID="{C8C9A49D-3F1B-46D4-B63F-E0C99DCB73AA}" presName="Name0" presStyleCnt="0">
        <dgm:presLayoutVars>
          <dgm:chMax/>
          <dgm:chPref/>
          <dgm:dir/>
          <dgm:animLvl val="lvl"/>
        </dgm:presLayoutVars>
      </dgm:prSet>
      <dgm:spPr/>
    </dgm:pt>
    <dgm:pt modelId="{2EBF5D6B-C479-4A18-AD1C-C5E2CA7C31E0}" type="pres">
      <dgm:prSet presAssocID="{DFC9969A-9A3B-464B-B96C-B9D86217D682}" presName="composite" presStyleCnt="0"/>
      <dgm:spPr/>
    </dgm:pt>
    <dgm:pt modelId="{A8C7E1E5-D6E0-42CE-A639-2EAE81E584D2}" type="pres">
      <dgm:prSet presAssocID="{DFC9969A-9A3B-464B-B96C-B9D86217D682}" presName="ParentAccentShape" presStyleLbl="trBgShp" presStyleIdx="0" presStyleCnt="2" custScaleX="95855" custScaleY="96297"/>
      <dgm:spPr>
        <a:gradFill rotWithShape="0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5400000" scaled="1"/>
        </a:gradFill>
      </dgm:spPr>
    </dgm:pt>
    <dgm:pt modelId="{645F66E4-D245-4301-B319-96DFC0D85A5D}" type="pres">
      <dgm:prSet presAssocID="{DFC9969A-9A3B-464B-B96C-B9D86217D682}" presName="ParentText" presStyleLbl="revTx" presStyleIdx="0" presStyleCnt="2" custScaleX="151946" custLinFactY="-470111" custLinFactNeighborX="25917" custLinFactNeighborY="-500000">
        <dgm:presLayoutVars>
          <dgm:chMax val="1"/>
          <dgm:chPref val="1"/>
          <dgm:bulletEnabled val="1"/>
        </dgm:presLayoutVars>
      </dgm:prSet>
      <dgm:spPr/>
    </dgm:pt>
    <dgm:pt modelId="{45546190-4B3A-4FE5-8D47-1072DD8231BD}" type="pres">
      <dgm:prSet presAssocID="{DFC9969A-9A3B-464B-B96C-B9D86217D682}" presName="ChildText" presStyleLbl="revTx" presStyleIdx="1" presStyleCnt="2" custScaleX="112268" custScaleY="95835" custLinFactNeighborX="-3101" custLinFactNeighborY="1854">
        <dgm:presLayoutVars>
          <dgm:chMax val="0"/>
          <dgm:chPref val="0"/>
        </dgm:presLayoutVars>
      </dgm:prSet>
      <dgm:spPr/>
    </dgm:pt>
    <dgm:pt modelId="{3F08EF74-268F-473E-8869-45602AFD19BB}" type="pres">
      <dgm:prSet presAssocID="{DFC9969A-9A3B-464B-B96C-B9D86217D682}" presName="ChildAccentShape" presStyleLbl="trBgShp" presStyleIdx="1" presStyleCnt="2"/>
      <dgm:spPr>
        <a:gradFill rotWithShape="0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5400000" scaled="1"/>
        </a:gradFill>
      </dgm:spPr>
    </dgm:pt>
    <dgm:pt modelId="{5E8FA94E-CF9F-4A70-88E1-DD6554CEC9E8}" type="pres">
      <dgm:prSet presAssocID="{DFC9969A-9A3B-464B-B96C-B9D86217D682}" presName="Image" presStyleLbl="alignImgPlace1" presStyleIdx="0" presStyleCnt="1" custScaleX="93154" custScaleY="93071" custLinFactNeighborX="-202" custLinFactNeighborY="8255"/>
      <dgm:spPr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</dgm:ptLst>
  <dgm:cxnLst>
    <dgm:cxn modelId="{00FD6832-D97C-4DAD-9489-C77491C24F26}" type="presOf" srcId="{DFC9969A-9A3B-464B-B96C-B9D86217D682}" destId="{645F66E4-D245-4301-B319-96DFC0D85A5D}" srcOrd="0" destOrd="0" presId="urn:microsoft.com/office/officeart/2009/3/layout/SnapshotPictureList"/>
    <dgm:cxn modelId="{AB3B1C49-37F1-4B4A-9BCD-418C7EDFEDBC}" srcId="{C8C9A49D-3F1B-46D4-B63F-E0C99DCB73AA}" destId="{DFC9969A-9A3B-464B-B96C-B9D86217D682}" srcOrd="0" destOrd="0" parTransId="{A510E90B-AFCB-49B9-8758-A1EB37CE93BC}" sibTransId="{FC28B5C8-EF5B-4FD4-9017-B717114E2C4E}"/>
    <dgm:cxn modelId="{47EE2D49-094D-4DB0-AF71-B0BD13E72B9E}" type="presOf" srcId="{42FCF639-95B4-4F5D-937F-C29CB4D9245E}" destId="{45546190-4B3A-4FE5-8D47-1072DD8231BD}" srcOrd="0" destOrd="0" presId="urn:microsoft.com/office/officeart/2009/3/layout/SnapshotPictureList"/>
    <dgm:cxn modelId="{119F8183-D318-45BA-AC59-70F46A548251}" srcId="{DFC9969A-9A3B-464B-B96C-B9D86217D682}" destId="{42FCF639-95B4-4F5D-937F-C29CB4D9245E}" srcOrd="0" destOrd="0" parTransId="{26BAD607-085B-4DAA-89B1-00061ED11599}" sibTransId="{5D11CEE8-A787-4D88-BBCC-E414C8709B7C}"/>
    <dgm:cxn modelId="{C021118B-A1AB-4F28-84CD-5C762B7DF491}" type="presOf" srcId="{C8C9A49D-3F1B-46D4-B63F-E0C99DCB73AA}" destId="{6BD442E4-664C-408C-9041-2B81B9A8DD5D}" srcOrd="0" destOrd="0" presId="urn:microsoft.com/office/officeart/2009/3/layout/SnapshotPictureList"/>
    <dgm:cxn modelId="{D72D963B-4AC3-4563-91D0-1ACC48575A2E}" type="presParOf" srcId="{6BD442E4-664C-408C-9041-2B81B9A8DD5D}" destId="{2EBF5D6B-C479-4A18-AD1C-C5E2CA7C31E0}" srcOrd="0" destOrd="0" presId="urn:microsoft.com/office/officeart/2009/3/layout/SnapshotPictureList"/>
    <dgm:cxn modelId="{96524930-645F-4321-B4BC-C1E084714193}" type="presParOf" srcId="{2EBF5D6B-C479-4A18-AD1C-C5E2CA7C31E0}" destId="{A8C7E1E5-D6E0-42CE-A639-2EAE81E584D2}" srcOrd="0" destOrd="0" presId="urn:microsoft.com/office/officeart/2009/3/layout/SnapshotPictureList"/>
    <dgm:cxn modelId="{DBDE7CAF-95F6-43CC-8636-DBC834E89F6B}" type="presParOf" srcId="{2EBF5D6B-C479-4A18-AD1C-C5E2CA7C31E0}" destId="{645F66E4-D245-4301-B319-96DFC0D85A5D}" srcOrd="1" destOrd="0" presId="urn:microsoft.com/office/officeart/2009/3/layout/SnapshotPictureList"/>
    <dgm:cxn modelId="{556DB912-7428-4EA6-8731-4D2BDC6D5A7C}" type="presParOf" srcId="{2EBF5D6B-C479-4A18-AD1C-C5E2CA7C31E0}" destId="{45546190-4B3A-4FE5-8D47-1072DD8231BD}" srcOrd="2" destOrd="0" presId="urn:microsoft.com/office/officeart/2009/3/layout/SnapshotPictureList"/>
    <dgm:cxn modelId="{18A53583-2AD8-4FFF-BC97-7023486DC7C3}" type="presParOf" srcId="{2EBF5D6B-C479-4A18-AD1C-C5E2CA7C31E0}" destId="{3F08EF74-268F-473E-8869-45602AFD19BB}" srcOrd="3" destOrd="0" presId="urn:microsoft.com/office/officeart/2009/3/layout/SnapshotPictureList"/>
    <dgm:cxn modelId="{E6CD017C-7BC7-43F7-B4BF-4EB5C2A9AB54}" type="presParOf" srcId="{2EBF5D6B-C479-4A18-AD1C-C5E2CA7C31E0}" destId="{5E8FA94E-CF9F-4A70-88E1-DD6554CEC9E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0E32B4-8967-4D71-ABAA-B18EEAE94E4C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754D4AC-BF42-4A23-8C9D-2B7DD2D93994}">
      <dgm:prSet phldrT="[Texto]" custT="1"/>
      <dgm:spPr/>
      <dgm:t>
        <a:bodyPr/>
        <a:lstStyle/>
        <a:p>
          <a:pPr algn="ctr"/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Se concluyó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la captura de los Indicadores de Estadística Básica correspondiente al cuatrimestre septiembre-diciembre 2024 en el Sistema Integral de Información de la Dirección General de Universidades Tecnológicas y Politécnicas (</a:t>
          </a:r>
          <a:r>
            <a:rPr lang="es-ES" sz="1600" b="1" dirty="0" err="1">
              <a:latin typeface="Arial" panose="020B0604020202020204" pitchFamily="34" charset="0"/>
              <a:cs typeface="Arial" panose="020B0604020202020204" pitchFamily="34" charset="0"/>
            </a:rPr>
            <a:t>SIIDGUTyP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08920-FE5D-4647-A8BE-A4977959B45D}" type="parTrans" cxnId="{67D9CA9F-8639-4441-AC4C-F14F43A7568D}">
      <dgm:prSet/>
      <dgm:spPr/>
      <dgm:t>
        <a:bodyPr/>
        <a:lstStyle/>
        <a:p>
          <a:endParaRPr lang="es-MX"/>
        </a:p>
      </dgm:t>
    </dgm:pt>
    <dgm:pt modelId="{D5CF2E09-A314-4909-B2DF-A699E15658F1}" type="sibTrans" cxnId="{67D9CA9F-8639-4441-AC4C-F14F43A7568D}">
      <dgm:prSet/>
      <dgm:spPr/>
      <dgm:t>
        <a:bodyPr/>
        <a:lstStyle/>
        <a:p>
          <a:endParaRPr lang="es-MX"/>
        </a:p>
      </dgm:t>
    </dgm:pt>
    <dgm:pt modelId="{876CCF76-5481-4E0E-AB23-912DDE643CB1}" type="pres">
      <dgm:prSet presAssocID="{F70E32B4-8967-4D71-ABAA-B18EEAE94E4C}" presName="Name0" presStyleCnt="0">
        <dgm:presLayoutVars>
          <dgm:chMax/>
          <dgm:chPref/>
          <dgm:dir/>
        </dgm:presLayoutVars>
      </dgm:prSet>
      <dgm:spPr/>
    </dgm:pt>
    <dgm:pt modelId="{99803EDE-F210-499F-98A6-5F8D4E4C03F0}" type="pres">
      <dgm:prSet presAssocID="{8754D4AC-BF42-4A23-8C9D-2B7DD2D93994}" presName="composite" presStyleCnt="0"/>
      <dgm:spPr/>
    </dgm:pt>
    <dgm:pt modelId="{EB314975-A98B-45AD-A68F-D21CC168CCBD}" type="pres">
      <dgm:prSet presAssocID="{8754D4AC-BF42-4A23-8C9D-2B7DD2D93994}" presName="Accent" presStyleLbl="alignNode1" presStyleIdx="0" presStyleCnt="1">
        <dgm:presLayoutVars>
          <dgm:chMax val="0"/>
          <dgm:chPref val="0"/>
        </dgm:presLayoutVars>
      </dgm:prSet>
      <dgm:spPr>
        <a:gradFill flip="none" rotWithShape="1">
          <a:gsLst>
            <a:gs pos="0">
              <a:srgbClr val="00C7AC"/>
            </a:gs>
            <a:gs pos="83000">
              <a:srgbClr val="006C6F"/>
            </a:gs>
            <a:gs pos="100000">
              <a:srgbClr val="005861"/>
            </a:gs>
          </a:gsLst>
          <a:lin ang="18900000" scaled="1"/>
          <a:tileRect/>
        </a:gradFill>
      </dgm:spPr>
    </dgm:pt>
    <dgm:pt modelId="{B73C4B48-6C80-4F3F-B788-40CF6CCF6858}" type="pres">
      <dgm:prSet presAssocID="{8754D4AC-BF42-4A23-8C9D-2B7DD2D93994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1"/>
          <a:srcRect/>
          <a:stretch>
            <a:fillRect l="206" r="50"/>
          </a:stretch>
        </a:blipFill>
      </dgm:spPr>
    </dgm:pt>
    <dgm:pt modelId="{D2BE2ACD-EBD3-45AC-B744-B2A3FD170E4C}" type="pres">
      <dgm:prSet presAssocID="{8754D4AC-BF42-4A23-8C9D-2B7DD2D93994}" presName="Parent" presStyleLbl="fgAccFollowNode1" presStyleIdx="0" presStyleCnt="1" custScaleX="98477" custScaleY="100564">
        <dgm:presLayoutVars>
          <dgm:chMax val="0"/>
          <dgm:chPref val="0"/>
          <dgm:bulletEnabled val="1"/>
        </dgm:presLayoutVars>
      </dgm:prSet>
      <dgm:spPr/>
    </dgm:pt>
    <dgm:pt modelId="{9E77AC6B-6773-49F6-9EA8-B2673196E9A5}" type="pres">
      <dgm:prSet presAssocID="{8754D4AC-BF42-4A23-8C9D-2B7DD2D93994}" presName="Space" presStyleCnt="0">
        <dgm:presLayoutVars>
          <dgm:chMax val="0"/>
          <dgm:chPref val="0"/>
        </dgm:presLayoutVars>
      </dgm:prSet>
      <dgm:spPr/>
    </dgm:pt>
  </dgm:ptLst>
  <dgm:cxnLst>
    <dgm:cxn modelId="{8F57F43F-01B4-4CED-B3CB-0DB75D594787}" type="presOf" srcId="{8754D4AC-BF42-4A23-8C9D-2B7DD2D93994}" destId="{D2BE2ACD-EBD3-45AC-B744-B2A3FD170E4C}" srcOrd="0" destOrd="0" presId="urn:microsoft.com/office/officeart/2008/layout/AlternatingPictureCircles"/>
    <dgm:cxn modelId="{67D9CA9F-8639-4441-AC4C-F14F43A7568D}" srcId="{F70E32B4-8967-4D71-ABAA-B18EEAE94E4C}" destId="{8754D4AC-BF42-4A23-8C9D-2B7DD2D93994}" srcOrd="0" destOrd="0" parTransId="{18E08920-FE5D-4647-A8BE-A4977959B45D}" sibTransId="{D5CF2E09-A314-4909-B2DF-A699E15658F1}"/>
    <dgm:cxn modelId="{6501CEDC-7D49-4BFA-88AF-52008DEB6F56}" type="presOf" srcId="{F70E32B4-8967-4D71-ABAA-B18EEAE94E4C}" destId="{876CCF76-5481-4E0E-AB23-912DDE643CB1}" srcOrd="0" destOrd="0" presId="urn:microsoft.com/office/officeart/2008/layout/AlternatingPictureCircles"/>
    <dgm:cxn modelId="{A26AAFC8-E114-4A83-8D11-09BB70726DF5}" type="presParOf" srcId="{876CCF76-5481-4E0E-AB23-912DDE643CB1}" destId="{99803EDE-F210-499F-98A6-5F8D4E4C03F0}" srcOrd="0" destOrd="0" presId="urn:microsoft.com/office/officeart/2008/layout/AlternatingPictureCircles"/>
    <dgm:cxn modelId="{82CB72D1-B95C-49A3-B6CC-85D440F2D33E}" type="presParOf" srcId="{99803EDE-F210-499F-98A6-5F8D4E4C03F0}" destId="{EB314975-A98B-45AD-A68F-D21CC168CCBD}" srcOrd="0" destOrd="0" presId="urn:microsoft.com/office/officeart/2008/layout/AlternatingPictureCircles"/>
    <dgm:cxn modelId="{6E0C684A-8C22-45FE-94CB-C77F5227C2A2}" type="presParOf" srcId="{99803EDE-F210-499F-98A6-5F8D4E4C03F0}" destId="{B73C4B48-6C80-4F3F-B788-40CF6CCF6858}" srcOrd="1" destOrd="0" presId="urn:microsoft.com/office/officeart/2008/layout/AlternatingPictureCircles"/>
    <dgm:cxn modelId="{6361F97C-E011-4319-80E1-6D4D26E15A2C}" type="presParOf" srcId="{99803EDE-F210-499F-98A6-5F8D4E4C03F0}" destId="{D2BE2ACD-EBD3-45AC-B744-B2A3FD170E4C}" srcOrd="2" destOrd="0" presId="urn:microsoft.com/office/officeart/2008/layout/AlternatingPictureCircles"/>
    <dgm:cxn modelId="{18304961-A094-45B3-A108-761FF813E952}" type="presParOf" srcId="{99803EDE-F210-499F-98A6-5F8D4E4C03F0}" destId="{9E77AC6B-6773-49F6-9EA8-B2673196E9A5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0E32B4-8967-4D71-ABAA-B18EEAE94E4C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754D4AC-BF42-4A23-8C9D-2B7DD2D93994}">
      <dgm:prSet phldrT="[Texto]" custT="1"/>
      <dgm:spPr/>
      <dgm:t>
        <a:bodyPr/>
        <a:lstStyle/>
        <a:p>
          <a:pPr algn="just"/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Se realizó el proceso de levantamiento estadístico correspondiente al Inicio de Cursos del Ciclo Escolar 2024-2025, concluyendo la captura de los Formatos 911 en el Sistema </a:t>
          </a:r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www.f911.sep.Gob.mx</a:t>
          </a:r>
          <a:r>
            <a:rPr lang="es-MX" sz="2000" b="1" dirty="0"/>
            <a:t>.</a:t>
          </a:r>
        </a:p>
      </dgm:t>
    </dgm:pt>
    <dgm:pt modelId="{18E08920-FE5D-4647-A8BE-A4977959B45D}" type="parTrans" cxnId="{67D9CA9F-8639-4441-AC4C-F14F43A7568D}">
      <dgm:prSet/>
      <dgm:spPr/>
      <dgm:t>
        <a:bodyPr/>
        <a:lstStyle/>
        <a:p>
          <a:endParaRPr lang="es-MX"/>
        </a:p>
      </dgm:t>
    </dgm:pt>
    <dgm:pt modelId="{D5CF2E09-A314-4909-B2DF-A699E15658F1}" type="sibTrans" cxnId="{67D9CA9F-8639-4441-AC4C-F14F43A7568D}">
      <dgm:prSet/>
      <dgm:spPr/>
      <dgm:t>
        <a:bodyPr/>
        <a:lstStyle/>
        <a:p>
          <a:endParaRPr lang="es-MX"/>
        </a:p>
      </dgm:t>
    </dgm:pt>
    <dgm:pt modelId="{3E5468E4-60D5-4999-A798-561774DAFFB3}" type="pres">
      <dgm:prSet presAssocID="{F70E32B4-8967-4D71-ABAA-B18EEAE94E4C}" presName="Name0" presStyleCnt="0">
        <dgm:presLayoutVars>
          <dgm:chMax/>
          <dgm:chPref/>
          <dgm:dir/>
        </dgm:presLayoutVars>
      </dgm:prSet>
      <dgm:spPr/>
    </dgm:pt>
    <dgm:pt modelId="{9E21C913-79C0-453D-A3CB-CABD55EA4A26}" type="pres">
      <dgm:prSet presAssocID="{8754D4AC-BF42-4A23-8C9D-2B7DD2D93994}" presName="composite" presStyleCnt="0">
        <dgm:presLayoutVars>
          <dgm:chMax/>
          <dgm:chPref/>
        </dgm:presLayoutVars>
      </dgm:prSet>
      <dgm:spPr/>
    </dgm:pt>
    <dgm:pt modelId="{CE8D9B1D-1A26-47A8-A7C1-EE7BB22AC89E}" type="pres">
      <dgm:prSet presAssocID="{8754D4AC-BF42-4A23-8C9D-2B7DD2D93994}" presName="Image" presStyleLbl="bgImgPlace1" presStyleIdx="0" presStyleCnt="1" custScaleX="176222" custScaleY="164021"/>
      <dgm:spPr>
        <a:blipFill dpi="0" rotWithShape="1">
          <a:blip xmlns:r="http://schemas.openxmlformats.org/officeDocument/2006/relationships" r:embed="rId2"/>
          <a:srcRect/>
          <a:stretch>
            <a:fillRect l="-210" r="1108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18D95B5C-DB04-4D94-8624-2F5D4EFB1FD0}" type="pres">
      <dgm:prSet presAssocID="{8754D4AC-BF42-4A23-8C9D-2B7DD2D93994}" presName="ParentText" presStyleLbl="revTx" presStyleIdx="0" presStyleCnt="1" custScaleY="83882">
        <dgm:presLayoutVars>
          <dgm:chMax val="0"/>
          <dgm:chPref val="0"/>
          <dgm:bulletEnabled val="1"/>
        </dgm:presLayoutVars>
      </dgm:prSet>
      <dgm:spPr/>
    </dgm:pt>
    <dgm:pt modelId="{8854B2EC-EB62-4023-A700-25FED62AF337}" type="pres">
      <dgm:prSet presAssocID="{8754D4AC-BF42-4A23-8C9D-2B7DD2D93994}" presName="tlFrame" presStyleLbl="node1" presStyleIdx="0" presStyleCnt="4" custLinFactNeighborX="13209" custLinFactNeighborY="21439"/>
      <dgm:spPr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</dgm:spPr>
    </dgm:pt>
    <dgm:pt modelId="{20AFF716-236C-4FE1-91B8-A844BBB1C218}" type="pres">
      <dgm:prSet presAssocID="{8754D4AC-BF42-4A23-8C9D-2B7DD2D93994}" presName="trFrame" presStyleLbl="node1" presStyleIdx="1" presStyleCnt="4" custLinFactNeighborX="-7925" custLinFactNeighborY="21148"/>
      <dgm:spPr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</dgm:spPr>
    </dgm:pt>
    <dgm:pt modelId="{9A808E0A-C705-4207-9420-6B391D97C384}" type="pres">
      <dgm:prSet presAssocID="{8754D4AC-BF42-4A23-8C9D-2B7DD2D93994}" presName="blFrame" presStyleLbl="node1" presStyleIdx="2" presStyleCnt="4" custLinFactNeighborX="9419" custLinFactNeighborY="-18996"/>
      <dgm:spPr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</dgm:spPr>
    </dgm:pt>
    <dgm:pt modelId="{0AFEA069-8EF7-4C23-9A2C-9BE62CFE7601}" type="pres">
      <dgm:prSet presAssocID="{8754D4AC-BF42-4A23-8C9D-2B7DD2D93994}" presName="brFrame" presStyleLbl="node1" presStyleIdx="3" presStyleCnt="4" custLinFactNeighborX="-6604" custLinFactNeighborY="-33013"/>
      <dgm:spPr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</dgm:spPr>
    </dgm:pt>
  </dgm:ptLst>
  <dgm:cxnLst>
    <dgm:cxn modelId="{A3121B98-BA2D-4407-9CF7-1BA650BD82CB}" type="presOf" srcId="{F70E32B4-8967-4D71-ABAA-B18EEAE94E4C}" destId="{3E5468E4-60D5-4999-A798-561774DAFFB3}" srcOrd="0" destOrd="0" presId="urn:microsoft.com/office/officeart/2009/3/layout/FramedTextPicture"/>
    <dgm:cxn modelId="{73C0BA99-A81A-434A-ADC3-D0420BC32237}" type="presOf" srcId="{8754D4AC-BF42-4A23-8C9D-2B7DD2D93994}" destId="{18D95B5C-DB04-4D94-8624-2F5D4EFB1FD0}" srcOrd="0" destOrd="0" presId="urn:microsoft.com/office/officeart/2009/3/layout/FramedTextPicture"/>
    <dgm:cxn modelId="{67D9CA9F-8639-4441-AC4C-F14F43A7568D}" srcId="{F70E32B4-8967-4D71-ABAA-B18EEAE94E4C}" destId="{8754D4AC-BF42-4A23-8C9D-2B7DD2D93994}" srcOrd="0" destOrd="0" parTransId="{18E08920-FE5D-4647-A8BE-A4977959B45D}" sibTransId="{D5CF2E09-A314-4909-B2DF-A699E15658F1}"/>
    <dgm:cxn modelId="{1F7415BB-8460-4DF0-BD6F-F202CE80C1A5}" type="presParOf" srcId="{3E5468E4-60D5-4999-A798-561774DAFFB3}" destId="{9E21C913-79C0-453D-A3CB-CABD55EA4A26}" srcOrd="0" destOrd="0" presId="urn:microsoft.com/office/officeart/2009/3/layout/FramedTextPicture"/>
    <dgm:cxn modelId="{43F57503-8F20-457F-9E21-83E0D39F1C4E}" type="presParOf" srcId="{9E21C913-79C0-453D-A3CB-CABD55EA4A26}" destId="{CE8D9B1D-1A26-47A8-A7C1-EE7BB22AC89E}" srcOrd="0" destOrd="0" presId="urn:microsoft.com/office/officeart/2009/3/layout/FramedTextPicture"/>
    <dgm:cxn modelId="{994F3019-4DD1-47B8-80D7-17916EAA09DF}" type="presParOf" srcId="{9E21C913-79C0-453D-A3CB-CABD55EA4A26}" destId="{18D95B5C-DB04-4D94-8624-2F5D4EFB1FD0}" srcOrd="1" destOrd="0" presId="urn:microsoft.com/office/officeart/2009/3/layout/FramedTextPicture"/>
    <dgm:cxn modelId="{3F640639-74E1-4369-944F-38302D7B62C4}" type="presParOf" srcId="{9E21C913-79C0-453D-A3CB-CABD55EA4A26}" destId="{8854B2EC-EB62-4023-A700-25FED62AF337}" srcOrd="2" destOrd="0" presId="urn:microsoft.com/office/officeart/2009/3/layout/FramedTextPicture"/>
    <dgm:cxn modelId="{4C9C6128-4AAA-4304-9C52-D51C1F06F54F}" type="presParOf" srcId="{9E21C913-79C0-453D-A3CB-CABD55EA4A26}" destId="{20AFF716-236C-4FE1-91B8-A844BBB1C218}" srcOrd="3" destOrd="0" presId="urn:microsoft.com/office/officeart/2009/3/layout/FramedTextPicture"/>
    <dgm:cxn modelId="{6B53D4BE-50D7-4C6D-8E8B-058BA680E23F}" type="presParOf" srcId="{9E21C913-79C0-453D-A3CB-CABD55EA4A26}" destId="{9A808E0A-C705-4207-9420-6B391D97C384}" srcOrd="4" destOrd="0" presId="urn:microsoft.com/office/officeart/2009/3/layout/FramedTextPicture"/>
    <dgm:cxn modelId="{09830C31-F220-47FB-990A-AD4200553211}" type="presParOf" srcId="{9E21C913-79C0-453D-A3CB-CABD55EA4A26}" destId="{0AFEA069-8EF7-4C23-9A2C-9BE62CFE7601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F933-B09B-4F64-90F9-70EFDCCACEF8}">
      <dsp:nvSpPr>
        <dsp:cNvPr id="0" name=""/>
        <dsp:cNvSpPr/>
      </dsp:nvSpPr>
      <dsp:spPr>
        <a:xfrm>
          <a:off x="8192129" y="930184"/>
          <a:ext cx="199626" cy="3694656"/>
        </a:xfrm>
        <a:prstGeom prst="rect">
          <a:avLst/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93D8-0E0E-4780-9147-B297582B5CFE}">
      <dsp:nvSpPr>
        <dsp:cNvPr id="0" name=""/>
        <dsp:cNvSpPr/>
      </dsp:nvSpPr>
      <dsp:spPr>
        <a:xfrm>
          <a:off x="203725" y="1041023"/>
          <a:ext cx="5191959" cy="3694656"/>
        </a:xfrm>
        <a:prstGeom prst="frame">
          <a:avLst>
            <a:gd name="adj1" fmla="val 5450"/>
          </a:avLst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36990-92E7-4921-9A0F-125260D02D34}">
      <dsp:nvSpPr>
        <dsp:cNvPr id="0" name=""/>
        <dsp:cNvSpPr/>
      </dsp:nvSpPr>
      <dsp:spPr>
        <a:xfrm>
          <a:off x="4099" y="487487"/>
          <a:ext cx="4992332" cy="349482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7EB06-204E-4BA3-8A11-79ED09979328}">
      <dsp:nvSpPr>
        <dsp:cNvPr id="0" name=""/>
        <dsp:cNvSpPr/>
      </dsp:nvSpPr>
      <dsp:spPr>
        <a:xfrm>
          <a:off x="406707" y="4080533"/>
          <a:ext cx="4789351" cy="43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Décima Novena Sesión de COCODI </a:t>
          </a:r>
          <a:r>
            <a:rPr lang="es-MX" sz="1600" b="0" kern="1200" dirty="0">
              <a:latin typeface="Arial" panose="020B0604020202020204" pitchFamily="34" charset="0"/>
              <a:cs typeface="Arial" panose="020B0604020202020204" pitchFamily="34" charset="0"/>
            </a:rPr>
            <a:t>(16/Octubre/2024)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707" y="4080533"/>
        <a:ext cx="4789351" cy="438559"/>
      </dsp:txXfrm>
    </dsp:sp>
    <dsp:sp modelId="{55EC44EA-C6FB-437A-9306-632269CCA14B}">
      <dsp:nvSpPr>
        <dsp:cNvPr id="0" name=""/>
        <dsp:cNvSpPr/>
      </dsp:nvSpPr>
      <dsp:spPr>
        <a:xfrm>
          <a:off x="5561181" y="1194850"/>
          <a:ext cx="2465450" cy="316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En la sesión correspondiente al Tercer Trimestre, se revisaron temas clave relacionados con los avances en cuatro rubros: Control Interno, Cuenta Pública y Administración, Fiscalización y Auditoría y Transparencia e Integridad.</a:t>
          </a:r>
        </a:p>
      </dsp:txBody>
      <dsp:txXfrm>
        <a:off x="5561181" y="1194850"/>
        <a:ext cx="2465450" cy="3165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F933-B09B-4F64-90F9-70EFDCCACEF8}">
      <dsp:nvSpPr>
        <dsp:cNvPr id="0" name=""/>
        <dsp:cNvSpPr/>
      </dsp:nvSpPr>
      <dsp:spPr>
        <a:xfrm>
          <a:off x="8192129" y="930184"/>
          <a:ext cx="199626" cy="3694656"/>
        </a:xfrm>
        <a:prstGeom prst="rect">
          <a:avLst/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93D8-0E0E-4780-9147-B297582B5CFE}">
      <dsp:nvSpPr>
        <dsp:cNvPr id="0" name=""/>
        <dsp:cNvSpPr/>
      </dsp:nvSpPr>
      <dsp:spPr>
        <a:xfrm>
          <a:off x="203725" y="1041023"/>
          <a:ext cx="5191959" cy="3694656"/>
        </a:xfrm>
        <a:prstGeom prst="frame">
          <a:avLst>
            <a:gd name="adj1" fmla="val 5450"/>
          </a:avLst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36990-92E7-4921-9A0F-125260D02D34}">
      <dsp:nvSpPr>
        <dsp:cNvPr id="0" name=""/>
        <dsp:cNvSpPr/>
      </dsp:nvSpPr>
      <dsp:spPr>
        <a:xfrm>
          <a:off x="4099" y="487487"/>
          <a:ext cx="4992332" cy="3494822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2" r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7EB06-204E-4BA3-8A11-79ED09979328}">
      <dsp:nvSpPr>
        <dsp:cNvPr id="0" name=""/>
        <dsp:cNvSpPr/>
      </dsp:nvSpPr>
      <dsp:spPr>
        <a:xfrm>
          <a:off x="406707" y="4080533"/>
          <a:ext cx="4789351" cy="43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Comité de Integridad- II Trim de 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Arial" panose="020B0604020202020204" pitchFamily="34" charset="0"/>
              <a:cs typeface="Arial" panose="020B0604020202020204" pitchFamily="34" charset="0"/>
            </a:rPr>
            <a:t>21/octubre/2024</a:t>
          </a: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06707" y="4080533"/>
        <a:ext cx="4789351" cy="438559"/>
      </dsp:txXfrm>
    </dsp:sp>
    <dsp:sp modelId="{55EC44EA-C6FB-437A-9306-632269CCA14B}">
      <dsp:nvSpPr>
        <dsp:cNvPr id="0" name=""/>
        <dsp:cNvSpPr/>
      </dsp:nvSpPr>
      <dsp:spPr>
        <a:xfrm>
          <a:off x="5607053" y="930184"/>
          <a:ext cx="2373706" cy="369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Se abordaron temas clave relacionados con el cumplimiento ético, la transparencia y las buenas prácticas institucionales, reafirmando el compromiso de la comunidad universitaria con la integridad académica y administrativa.</a:t>
          </a:r>
        </a:p>
      </dsp:txBody>
      <dsp:txXfrm>
        <a:off x="5607053" y="930184"/>
        <a:ext cx="2373706" cy="3694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8EF74-268F-473E-8869-45602AFD19BB}">
      <dsp:nvSpPr>
        <dsp:cNvPr id="0" name=""/>
        <dsp:cNvSpPr/>
      </dsp:nvSpPr>
      <dsp:spPr>
        <a:xfrm>
          <a:off x="8403753" y="842647"/>
          <a:ext cx="185728" cy="3437440"/>
        </a:xfrm>
        <a:prstGeom prst="rect">
          <a:avLst/>
        </a:prstGeom>
        <a:gradFill rotWithShape="0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7E1E5-D6E0-42CE-A639-2EAE81E584D2}">
      <dsp:nvSpPr>
        <dsp:cNvPr id="0" name=""/>
        <dsp:cNvSpPr/>
      </dsp:nvSpPr>
      <dsp:spPr>
        <a:xfrm>
          <a:off x="1071601" y="906292"/>
          <a:ext cx="4630278" cy="3310151"/>
        </a:xfrm>
        <a:prstGeom prst="frame">
          <a:avLst>
            <a:gd name="adj1" fmla="val 5450"/>
          </a:avLst>
        </a:prstGeom>
        <a:gradFill rotWithShape="0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FA94E-CF9F-4A70-88E1-DD6554CEC9E8}">
      <dsp:nvSpPr>
        <dsp:cNvPr id="0" name=""/>
        <dsp:cNvSpPr/>
      </dsp:nvSpPr>
      <dsp:spPr>
        <a:xfrm>
          <a:off x="935369" y="811832"/>
          <a:ext cx="4326793" cy="302622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F66E4-D245-4301-B319-96DFC0D85A5D}">
      <dsp:nvSpPr>
        <dsp:cNvPr id="0" name=""/>
        <dsp:cNvSpPr/>
      </dsp:nvSpPr>
      <dsp:spPr>
        <a:xfrm>
          <a:off x="1157844" y="0"/>
          <a:ext cx="6770599" cy="40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COMITÉ DE VALORES CÍVICOS Y ÉTICOS</a:t>
          </a:r>
          <a:endParaRPr lang="es-MX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7844" y="0"/>
        <a:ext cx="6770599" cy="408027"/>
      </dsp:txXfrm>
    </dsp:sp>
    <dsp:sp modelId="{45546190-4B3A-4FE5-8D47-1072DD8231BD}">
      <dsp:nvSpPr>
        <dsp:cNvPr id="0" name=""/>
        <dsp:cNvSpPr/>
      </dsp:nvSpPr>
      <dsp:spPr>
        <a:xfrm>
          <a:off x="5794695" y="977962"/>
          <a:ext cx="2479386" cy="329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latin typeface="Arial" panose="020B0604020202020204" pitchFamily="34" charset="0"/>
              <a:cs typeface="Arial" panose="020B0604020202020204" pitchFamily="34" charset="0"/>
            </a:rPr>
            <a:t>Se llevó a cabo la  </a:t>
          </a:r>
          <a:r>
            <a:rPr lang="es-ES" sz="1800" b="1" kern="1200" dirty="0">
              <a:solidFill>
                <a:srgbClr val="0CB393"/>
              </a:solidFill>
              <a:latin typeface="Arial" panose="020B0604020202020204" pitchFamily="34" charset="0"/>
              <a:cs typeface="Arial" panose="020B0604020202020204" pitchFamily="34" charset="0"/>
            </a:rPr>
            <a:t>IX Sesión del Comité de Valores Cívicos y Éticos, </a:t>
          </a:r>
          <a:r>
            <a:rPr lang="es-ES" sz="1800" b="0" kern="1200" dirty="0">
              <a:latin typeface="Arial" panose="020B0604020202020204" pitchFamily="34" charset="0"/>
              <a:cs typeface="Arial" panose="020B0604020202020204" pitchFamily="34" charset="0"/>
            </a:rPr>
            <a:t>en la cual se dieron a conocer las actividades realizadas durante el periodo mayo – agosto 2024.</a:t>
          </a:r>
          <a:endParaRPr lang="es-MX" sz="1800" b="0" kern="1200" dirty="0">
            <a:solidFill>
              <a:srgbClr val="C85B3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4695" y="977962"/>
        <a:ext cx="2479386" cy="3294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4975-A98B-45AD-A68F-D21CC168CCBD}">
      <dsp:nvSpPr>
        <dsp:cNvPr id="0" name=""/>
        <dsp:cNvSpPr/>
      </dsp:nvSpPr>
      <dsp:spPr>
        <a:xfrm>
          <a:off x="4240801" y="423652"/>
          <a:ext cx="4348338" cy="4348148"/>
        </a:xfrm>
        <a:prstGeom prst="donut">
          <a:avLst>
            <a:gd name="adj" fmla="val 11010"/>
          </a:avLst>
        </a:prstGeom>
        <a:gradFill flip="none" rotWithShape="1">
          <a:gsLst>
            <a:gs pos="0">
              <a:srgbClr val="00C7AC"/>
            </a:gs>
            <a:gs pos="83000">
              <a:srgbClr val="006C6F"/>
            </a:gs>
            <a:gs pos="100000">
              <a:srgbClr val="005861"/>
            </a:gs>
          </a:gsLst>
          <a:lin ang="189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C4B48-6C80-4F3F-B788-40CF6CCF6858}">
      <dsp:nvSpPr>
        <dsp:cNvPr id="0" name=""/>
        <dsp:cNvSpPr/>
      </dsp:nvSpPr>
      <dsp:spPr>
        <a:xfrm>
          <a:off x="677" y="575831"/>
          <a:ext cx="5348035" cy="4043601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206" r="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E2ACD-EBD3-45AC-B744-B2A3FD170E4C}">
      <dsp:nvSpPr>
        <dsp:cNvPr id="0" name=""/>
        <dsp:cNvSpPr/>
      </dsp:nvSpPr>
      <dsp:spPr>
        <a:xfrm>
          <a:off x="4745005" y="892364"/>
          <a:ext cx="3339930" cy="341056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Se concluyó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la captura de los Indicadores de Estadística Básica correspondiente al cuatrimestre septiembre-diciembre 2024 en el Sistema Integral de Información de la Dirección General de Universidades Tecnológicas y Politécnicas (</a:t>
          </a:r>
          <a:r>
            <a:rPr lang="es-E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SIIDGUTyP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4126" y="1391829"/>
        <a:ext cx="2361688" cy="2411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D9B1D-1A26-47A8-A7C1-EE7BB22AC89E}">
      <dsp:nvSpPr>
        <dsp:cNvPr id="0" name=""/>
        <dsp:cNvSpPr/>
      </dsp:nvSpPr>
      <dsp:spPr>
        <a:xfrm>
          <a:off x="226607" y="774"/>
          <a:ext cx="4319821" cy="2680477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210" r="110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95B5C-DB04-4D94-8624-2F5D4EFB1FD0}">
      <dsp:nvSpPr>
        <dsp:cNvPr id="0" name=""/>
        <dsp:cNvSpPr/>
      </dsp:nvSpPr>
      <dsp:spPr>
        <a:xfrm>
          <a:off x="3714545" y="2433199"/>
          <a:ext cx="3472960" cy="1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Se realizó el proceso de levantamiento estadístico correspondiente al Inicio de Cursos del Ciclo Escolar 2024-2025, concluyendo la captura de los Formatos 911 en el Sistema </a:t>
          </a: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www.f911.sep.Gob.mx</a:t>
          </a:r>
          <a:r>
            <a:rPr lang="es-MX" sz="2000" b="1" kern="1200" dirty="0"/>
            <a:t>.</a:t>
          </a:r>
        </a:p>
      </dsp:txBody>
      <dsp:txXfrm>
        <a:off x="3714545" y="2433199"/>
        <a:ext cx="3472960" cy="1799425"/>
      </dsp:txXfrm>
    </dsp:sp>
    <dsp:sp modelId="{8854B2EC-EB62-4023-A700-25FED62AF337}">
      <dsp:nvSpPr>
        <dsp:cNvPr id="0" name=""/>
        <dsp:cNvSpPr/>
      </dsp:nvSpPr>
      <dsp:spPr>
        <a:xfrm>
          <a:off x="3518298" y="2133025"/>
          <a:ext cx="834070" cy="834285"/>
        </a:xfrm>
        <a:prstGeom prst="halfFrame">
          <a:avLst>
            <a:gd name="adj1" fmla="val 25770"/>
            <a:gd name="adj2" fmla="val 25770"/>
          </a:avLst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FF716-236C-4FE1-91B8-A844BBB1C218}">
      <dsp:nvSpPr>
        <dsp:cNvPr id="0" name=""/>
        <dsp:cNvSpPr/>
      </dsp:nvSpPr>
      <dsp:spPr>
        <a:xfrm rot="5400000">
          <a:off x="6617804" y="2130705"/>
          <a:ext cx="834285" cy="834070"/>
        </a:xfrm>
        <a:prstGeom prst="halfFrame">
          <a:avLst>
            <a:gd name="adj1" fmla="val 25770"/>
            <a:gd name="adj2" fmla="val 25770"/>
          </a:avLst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08E0A-C705-4207-9420-6B391D97C384}">
      <dsp:nvSpPr>
        <dsp:cNvPr id="0" name=""/>
        <dsp:cNvSpPr/>
      </dsp:nvSpPr>
      <dsp:spPr>
        <a:xfrm rot="16200000">
          <a:off x="3486579" y="3719421"/>
          <a:ext cx="834285" cy="834070"/>
        </a:xfrm>
        <a:prstGeom prst="halfFrame">
          <a:avLst>
            <a:gd name="adj1" fmla="val 25770"/>
            <a:gd name="adj2" fmla="val 25770"/>
          </a:avLst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EA069-8EF7-4C23-9A2C-9BE62CFE7601}">
      <dsp:nvSpPr>
        <dsp:cNvPr id="0" name=""/>
        <dsp:cNvSpPr/>
      </dsp:nvSpPr>
      <dsp:spPr>
        <a:xfrm rot="10800000">
          <a:off x="6628930" y="3602372"/>
          <a:ext cx="834070" cy="834285"/>
        </a:xfrm>
        <a:prstGeom prst="halfFrame">
          <a:avLst>
            <a:gd name="adj1" fmla="val 25770"/>
            <a:gd name="adj2" fmla="val 25770"/>
          </a:avLst>
        </a:prstGeom>
        <a:gradFill flip="none" rotWithShape="1">
          <a:gsLst>
            <a:gs pos="0">
              <a:srgbClr val="00C7AC"/>
            </a:gs>
            <a:gs pos="74000">
              <a:srgbClr val="009C84"/>
            </a:gs>
            <a:gs pos="83000">
              <a:srgbClr val="006C6F"/>
            </a:gs>
            <a:gs pos="100000">
              <a:srgbClr val="005861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52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4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5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25"/>
            </a:lvl1pPr>
            <a:lvl2pPr marL="442930" indent="0" algn="ctr">
              <a:buNone/>
              <a:defRPr sz="1938"/>
            </a:lvl2pPr>
            <a:lvl3pPr marL="885861" indent="0" algn="ctr">
              <a:buNone/>
              <a:defRPr sz="1744"/>
            </a:lvl3pPr>
            <a:lvl4pPr marL="1328790" indent="0" algn="ctr">
              <a:buNone/>
              <a:defRPr sz="1550"/>
            </a:lvl4pPr>
            <a:lvl5pPr marL="1771721" indent="0" algn="ctr">
              <a:buNone/>
              <a:defRPr sz="1550"/>
            </a:lvl5pPr>
            <a:lvl6pPr marL="2214651" indent="0" algn="ctr">
              <a:buNone/>
              <a:defRPr sz="1550"/>
            </a:lvl6pPr>
            <a:lvl7pPr marL="2657582" indent="0" algn="ctr">
              <a:buNone/>
              <a:defRPr sz="1550"/>
            </a:lvl7pPr>
            <a:lvl8pPr marL="3100511" indent="0" algn="ctr">
              <a:buNone/>
              <a:defRPr sz="1550"/>
            </a:lvl8pPr>
            <a:lvl9pPr marL="3543442" indent="0" algn="ctr">
              <a:buNone/>
              <a:defRPr sz="15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79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912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25">
                <a:solidFill>
                  <a:schemeClr val="tx1"/>
                </a:solidFill>
              </a:defRPr>
            </a:lvl1pPr>
            <a:lvl2pPr marL="442930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586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3pPr>
            <a:lvl4pPr marL="132879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77172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1465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65758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0051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54344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831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90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3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691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49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13"/>
            </a:lvl2pPr>
            <a:lvl3pPr>
              <a:defRPr sz="2325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56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84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0"/>
            </a:lvl1pPr>
            <a:lvl2pPr marL="442930" indent="0">
              <a:buNone/>
              <a:defRPr sz="2713"/>
            </a:lvl2pPr>
            <a:lvl3pPr marL="885861" indent="0">
              <a:buNone/>
              <a:defRPr sz="2325"/>
            </a:lvl3pPr>
            <a:lvl4pPr marL="1328790" indent="0">
              <a:buNone/>
              <a:defRPr sz="1938"/>
            </a:lvl4pPr>
            <a:lvl5pPr marL="1771721" indent="0">
              <a:buNone/>
              <a:defRPr sz="1938"/>
            </a:lvl5pPr>
            <a:lvl6pPr marL="2214651" indent="0">
              <a:buNone/>
              <a:defRPr sz="1938"/>
            </a:lvl6pPr>
            <a:lvl7pPr marL="2657582" indent="0">
              <a:buNone/>
              <a:defRPr sz="1938"/>
            </a:lvl7pPr>
            <a:lvl8pPr marL="3100511" indent="0">
              <a:buNone/>
              <a:defRPr sz="1938"/>
            </a:lvl8pPr>
            <a:lvl9pPr marL="3543442" indent="0">
              <a:buNone/>
              <a:defRPr sz="193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967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40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401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986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376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348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193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677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771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41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283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887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291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26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97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354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092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181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58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157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62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580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026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713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596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944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20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7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7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82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1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1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A27A-C065-A544-9B77-D23FF66B1DCF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4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85861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465" indent="-221465" algn="l" defTabSz="885861" rtl="0" eaLnBrk="1" latinLnBrk="0" hangingPunct="1">
        <a:lnSpc>
          <a:spcPct val="90000"/>
        </a:lnSpc>
        <a:spcBef>
          <a:spcPts val="968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1pPr>
      <a:lvl2pPr marL="66439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07325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5025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99318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43611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87904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32197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76490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1pPr>
      <a:lvl2pPr marL="44293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88586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2879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77172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21465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65758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10051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54344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92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76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26" Type="http://schemas.openxmlformats.org/officeDocument/2006/relationships/image" Target="../media/image28.png"/><Relationship Id="rId3" Type="http://schemas.openxmlformats.org/officeDocument/2006/relationships/image" Target="../media/image14.png"/><Relationship Id="rId21" Type="http://schemas.microsoft.com/office/2007/relationships/hdphoto" Target="../media/hdphoto8.wdp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image" Target="../media/image13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27.png"/><Relationship Id="rId5" Type="http://schemas.openxmlformats.org/officeDocument/2006/relationships/image" Target="../media/image15.png"/><Relationship Id="rId15" Type="http://schemas.microsoft.com/office/2007/relationships/hdphoto" Target="../media/hdphoto5.wdp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image" Target="../media/image18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9.png"/><Relationship Id="rId30" Type="http://schemas.openxmlformats.org/officeDocument/2006/relationships/hyperlink" Target="https://drive.google.com/file/d/1YTkvjcsUt1kztcjereLhyzM2Fj6Yw14m/view?usp=shari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dHmUHPByq-4Cy34ovYtrDo21bAOjnLzb?usp=drive_li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88-hZMvt8C-ywSXJkCtRcFA3n0oHlB6/edit?usp=sharing&amp;ouid=100428284852173204948&amp;rtpof=true&amp;sd=true" TargetMode="External"/><Relationship Id="rId2" Type="http://schemas.openxmlformats.org/officeDocument/2006/relationships/hyperlink" Target="https://docs.google.com/spreadsheets/d/1INZK-YE5KO6cjTag53VkssD5-shWHW1g/edit?usp=sharing&amp;ouid=100428284852173204948&amp;rtpof=true&amp;sd=true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drive.google.com/drive/folders/1z60j02pAxlo6DY4hAfUPmSdIcO31xCKi?usp=drive_link" TargetMode="External"/><Relationship Id="rId4" Type="http://schemas.openxmlformats.org/officeDocument/2006/relationships/hyperlink" Target="https://drive.google.com/file/d/1zhrEx1mw_Io2SYa9n4eDS6fUW9SO_oFu/view?usp=shar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V2FOAXdBC-B7T6izOf9KU7BHFByU3x3O?usp=drive_link" TargetMode="External"/><Relationship Id="rId3" Type="http://schemas.openxmlformats.org/officeDocument/2006/relationships/hyperlink" Target="https://docs.google.com/spreadsheets/d/1oinEjDIf3vcSej4D9jmvLN3UwNUC0QQp/edit?usp=sharing&amp;ouid=100428284852173204948&amp;rtpof=true&amp;sd=true" TargetMode="External"/><Relationship Id="rId7" Type="http://schemas.openxmlformats.org/officeDocument/2006/relationships/hyperlink" Target="https://drive.google.com/drive/folders/1wVVjRi9S44TBUXFgj2wipBpECB4WMX8T?usp=drive_link" TargetMode="External"/><Relationship Id="rId2" Type="http://schemas.openxmlformats.org/officeDocument/2006/relationships/hyperlink" Target="https://docs.google.com/spreadsheets/d/1e88-hZMvt8C-ywSXJkCtRcFA3n0oHlB6/edit?usp=sharing&amp;ouid=100428284852173204948&amp;rtpof=true&amp;sd=true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drive.google.com/drive/folders/1OXLP8Tm1d_EXw4mG3a82W23qbya8o8mz?usp=share_link" TargetMode="External"/><Relationship Id="rId5" Type="http://schemas.openxmlformats.org/officeDocument/2006/relationships/hyperlink" Target="https://drive.google.com/file/d/1x0vvncjyrQCRhyondbA61daaWT0Qa19_/view?usp=share_link" TargetMode="External"/><Relationship Id="rId4" Type="http://schemas.openxmlformats.org/officeDocument/2006/relationships/hyperlink" Target="https://drive.google.com/file/d/1T-FrIDOIQFw-ZQEXr1_kIARHWGjfA3DG/view?usp=share_li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2d1U7h1ghwc7tZzaffW-5OPxY1g0-ZKv?usp=drive_link" TargetMode="External"/><Relationship Id="rId2" Type="http://schemas.openxmlformats.org/officeDocument/2006/relationships/hyperlink" Target="https://drive.google.com/drive/folders/1dhh-Q0zgFEmN_2Us25TTAnsUhzgQAOZH?usp=share_link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drive.google.com/drive/folders/1w-4KVUG6aUyUlr_ZzfF31UGYmoeVoeik?usp=drive_link" TargetMode="External"/><Relationship Id="rId5" Type="http://schemas.openxmlformats.org/officeDocument/2006/relationships/hyperlink" Target="https://docs.google.com/spreadsheets/d/1YUWoIj4_gKFjWRyzC3q_O4ixl6akzPP5/edit?usp=sharing&amp;ouid=100428284852173204948&amp;rtpof=true&amp;sd=true" TargetMode="External"/><Relationship Id="rId4" Type="http://schemas.openxmlformats.org/officeDocument/2006/relationships/hyperlink" Target="https://drive.google.com/drive/folders/1eKHnfjjaXuJhbOISyrOW-Mt4xmlRoiEu?usp=shar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OXLP8Tm1d_EXw4mG3a82W23qbya8o8mz?usp=share_link" TargetMode="External"/><Relationship Id="rId3" Type="http://schemas.openxmlformats.org/officeDocument/2006/relationships/hyperlink" Target="https://drive.google.com/drive/folders/1lBtlX1_ZELI7pPyjfw9jK80v6rlFXPSj?usp=drive_link" TargetMode="External"/><Relationship Id="rId7" Type="http://schemas.openxmlformats.org/officeDocument/2006/relationships/hyperlink" Target="https://drive.google.com/file/d/1x0vvncjyrQCRhyondbA61daaWT0Qa19_/view?usp=sharing" TargetMode="External"/><Relationship Id="rId2" Type="http://schemas.openxmlformats.org/officeDocument/2006/relationships/hyperlink" Target="https://drive.google.com/drive/folders/1oZG5sJsmVsSVXxlNP1g_WgPti9uVn6I6?usp=sharing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drive.google.com/file/d/1T-FrIDOIQFw-ZQEXr1_kIARHWGjfA3DG/view?usp=share_link" TargetMode="External"/><Relationship Id="rId5" Type="http://schemas.openxmlformats.org/officeDocument/2006/relationships/hyperlink" Target="https://docs.google.com/spreadsheets/d/1EIAmEltvrLQ1MSYdtaB1LYsBGi7RwFWb/edit?usp=sharing&amp;ouid=100428284852173204948&amp;rtpof=true&amp;sd=true" TargetMode="External"/><Relationship Id="rId4" Type="http://schemas.openxmlformats.org/officeDocument/2006/relationships/hyperlink" Target="https://docs.google.com/spreadsheets/d/14yD84y-huBy91tF-5YD4pl2LENWoISkf/edit?usp=sharing&amp;ouid=100428284852173204948&amp;rtpof=true&amp;sd=true" TargetMode="External"/><Relationship Id="rId9" Type="http://schemas.openxmlformats.org/officeDocument/2006/relationships/hyperlink" Target="https://drive.google.com/file/d/1l-pNS-ehcMWgVzFG0n0vHldbnsKMf8Ty/view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J5WC7M8nZKtcnkPyBRzD7G_6v7_QBDKA?usp=drive_link" TargetMode="External"/><Relationship Id="rId7" Type="http://schemas.openxmlformats.org/officeDocument/2006/relationships/hyperlink" Target="https://drive.google.com/drive/folders/1FnDhYjHNB2TlK-pOTZsKwpdn1WMyt_a9?usp=drive_link" TargetMode="External"/><Relationship Id="rId2" Type="http://schemas.openxmlformats.org/officeDocument/2006/relationships/hyperlink" Target="https://docs.google.com/spreadsheets/d/1INZK-YE5KO6cjTag53VkssD5-shWHW1g/edit?usp=sharing&amp;ouid=100428284852173204948&amp;rtpof=true&amp;sd=true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drive.google.com/drive/folders/12quCTvsdDEtb-sijneFU-rPiEDXWpLg0?usp=drive_link" TargetMode="External"/><Relationship Id="rId5" Type="http://schemas.openxmlformats.org/officeDocument/2006/relationships/hyperlink" Target="https://drive.google.com/file/d/1mEcHBGQpUiD5JOm3gaXp-C0my6uZ18bj/view?usp=drive_link" TargetMode="External"/><Relationship Id="rId4" Type="http://schemas.openxmlformats.org/officeDocument/2006/relationships/hyperlink" Target="https://drive.google.com/drive/folders/1DWZvoGGbl5Da2bkkAvTwtRmHkLfOfbnc?usp=drive_li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-pNS-ehcMWgVzFG0n0vHldbnsKMf8Ty/view?usp=sharing" TargetMode="External"/><Relationship Id="rId2" Type="http://schemas.openxmlformats.org/officeDocument/2006/relationships/hyperlink" Target="https://docs.google.com/spreadsheets/d/1INZK-YE5KO6cjTag53VkssD5-shWHW1g/edit?usp=sharing&amp;ouid=100428284852173204948&amp;rtpof=true&amp;sd=true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drive.google.com/file/d/1tjAzTLpSR4r0ZLbXChCcnp53xnR02ODE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D417AA-182D-9348-A8D7-D5349659AEBF}"/>
              </a:ext>
            </a:extLst>
          </p:cNvPr>
          <p:cNvSpPr txBox="1"/>
          <p:nvPr/>
        </p:nvSpPr>
        <p:spPr>
          <a:xfrm>
            <a:off x="1022792" y="2349884"/>
            <a:ext cx="7098418" cy="748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6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INFORME DEL RECTOR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60FECC-E690-8F41-98F6-25C1057B0BE0}"/>
              </a:ext>
            </a:extLst>
          </p:cNvPr>
          <p:cNvSpPr txBox="1"/>
          <p:nvPr/>
        </p:nvSpPr>
        <p:spPr>
          <a:xfrm>
            <a:off x="1555788" y="3759771"/>
            <a:ext cx="6032421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13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SEPTIEMBRE-OCTUBRE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A249AC-7D68-1AE0-9213-4D0B9C7EC3CE}"/>
              </a:ext>
            </a:extLst>
          </p:cNvPr>
          <p:cNvSpPr/>
          <p:nvPr/>
        </p:nvSpPr>
        <p:spPr>
          <a:xfrm>
            <a:off x="2659789" y="3184032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AB9B63-9F7B-693E-F5FB-9C48766A6174}"/>
              </a:ext>
            </a:extLst>
          </p:cNvPr>
          <p:cNvSpPr/>
          <p:nvPr/>
        </p:nvSpPr>
        <p:spPr>
          <a:xfrm>
            <a:off x="2659788" y="3428102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7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53D037B-0B7C-637C-8425-79BED92A1451}"/>
              </a:ext>
            </a:extLst>
          </p:cNvPr>
          <p:cNvGraphicFramePr/>
          <p:nvPr/>
        </p:nvGraphicFramePr>
        <p:xfrm>
          <a:off x="387927" y="1456730"/>
          <a:ext cx="8395855" cy="511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6161855D-B404-EDDD-95A8-802E334F2EF8}"/>
              </a:ext>
            </a:extLst>
          </p:cNvPr>
          <p:cNvGrpSpPr/>
          <p:nvPr/>
        </p:nvGrpSpPr>
        <p:grpSpPr>
          <a:xfrm>
            <a:off x="2191178" y="852111"/>
            <a:ext cx="4789351" cy="438559"/>
            <a:chOff x="406707" y="4080533"/>
            <a:chExt cx="4789351" cy="438559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6CD0A8F-7B7C-E020-F86A-EA11C0CD1648}"/>
                </a:ext>
              </a:extLst>
            </p:cNvPr>
            <p:cNvSpPr/>
            <p:nvPr/>
          </p:nvSpPr>
          <p:spPr>
            <a:xfrm>
              <a:off x="406707" y="4080533"/>
              <a:ext cx="4789351" cy="4385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B59EF0C-EE12-FCFF-2C0E-52CF3A2F1833}"/>
                </a:ext>
              </a:extLst>
            </p:cNvPr>
            <p:cNvSpPr txBox="1"/>
            <p:nvPr/>
          </p:nvSpPr>
          <p:spPr>
            <a:xfrm>
              <a:off x="406707" y="4080533"/>
              <a:ext cx="4789351" cy="438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60" tIns="60960" rIns="1625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COMITÉ DE INTEGRIDAD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02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9A6DE4F-C7DF-20C9-F193-C06FE0D6F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763986"/>
              </p:ext>
            </p:extLst>
          </p:nvPr>
        </p:nvGraphicFramePr>
        <p:xfrm>
          <a:off x="117965" y="1388126"/>
          <a:ext cx="8592484" cy="482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49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667AA6D-FBB0-372C-5554-69C045D07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556229"/>
              </p:ext>
            </p:extLst>
          </p:nvPr>
        </p:nvGraphicFramePr>
        <p:xfrm>
          <a:off x="346364" y="1288975"/>
          <a:ext cx="8589818" cy="519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8040634-6B55-71AA-8AFA-98C4AA13D061}"/>
              </a:ext>
            </a:extLst>
          </p:cNvPr>
          <p:cNvSpPr txBox="1"/>
          <p:nvPr/>
        </p:nvSpPr>
        <p:spPr>
          <a:xfrm>
            <a:off x="1994074" y="813244"/>
            <a:ext cx="51558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CAPTURA ESTADÍSTICA BÁSICA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(31/Octubre/2024).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8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D5F59-948C-3604-AFB8-54BDF5237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0F9CFE-6FF2-F7EF-066C-F82C78513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9620"/>
              </p:ext>
            </p:extLst>
          </p:nvPr>
        </p:nvGraphicFramePr>
        <p:xfrm>
          <a:off x="775855" y="1650387"/>
          <a:ext cx="7744690" cy="471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1EDB159-C842-336F-DA4A-EF4F6A104DAC}"/>
              </a:ext>
            </a:extLst>
          </p:cNvPr>
          <p:cNvSpPr txBox="1"/>
          <p:nvPr/>
        </p:nvSpPr>
        <p:spPr>
          <a:xfrm>
            <a:off x="2890919" y="748146"/>
            <a:ext cx="33621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CAPTURA FORMATOS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(31/Octubre/2024).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94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0C75B-3B37-96A1-3FA7-8BA6D41D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BF1A419-977D-FC52-AAEF-F0BE5FFF91BD}"/>
              </a:ext>
            </a:extLst>
          </p:cNvPr>
          <p:cNvSpPr txBox="1"/>
          <p:nvPr/>
        </p:nvSpPr>
        <p:spPr>
          <a:xfrm>
            <a:off x="0" y="612193"/>
            <a:ext cx="8801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250"/>
            <a:r>
              <a:rPr lang="es-MX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INICIO CICLO ESCOLAR CUATRIMESTRE</a:t>
            </a:r>
          </a:p>
          <a:p>
            <a:pPr algn="ctr" defTabSz="403250"/>
            <a:r>
              <a:rPr lang="es-MX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2024-III</a:t>
            </a:r>
            <a:endParaRPr lang="es-MX" sz="36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8E63F9A-3ED1-FA66-5CA2-7196ABCE7BE2}"/>
              </a:ext>
            </a:extLst>
          </p:cNvPr>
          <p:cNvSpPr/>
          <p:nvPr/>
        </p:nvSpPr>
        <p:spPr>
          <a:xfrm>
            <a:off x="5109879" y="5944916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DE23DF-4D5F-888F-6DAA-6CEF194E7621}"/>
              </a:ext>
            </a:extLst>
          </p:cNvPr>
          <p:cNvSpPr/>
          <p:nvPr/>
        </p:nvSpPr>
        <p:spPr>
          <a:xfrm>
            <a:off x="5109880" y="1581623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47E53B-24BB-2EAC-AA31-03FFFD0B0245}"/>
              </a:ext>
            </a:extLst>
          </p:cNvPr>
          <p:cNvSpPr txBox="1"/>
          <p:nvPr/>
        </p:nvSpPr>
        <p:spPr>
          <a:xfrm>
            <a:off x="298150" y="2413337"/>
            <a:ext cx="2875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Arrancamos el </a:t>
            </a:r>
            <a:r>
              <a:rPr lang="es-ES" sz="3200" b="1" dirty="0">
                <a:solidFill>
                  <a:srgbClr val="C00000"/>
                </a:solidFill>
              </a:rPr>
              <a:t>2</a:t>
            </a:r>
            <a:r>
              <a:rPr lang="es-ES" sz="2400" b="1" dirty="0"/>
              <a:t> de </a:t>
            </a:r>
            <a:r>
              <a:rPr lang="es-ES" sz="2400" b="1" dirty="0">
                <a:solidFill>
                  <a:srgbClr val="C00000"/>
                </a:solidFill>
              </a:rPr>
              <a:t>septiembre 2024</a:t>
            </a:r>
            <a:r>
              <a:rPr lang="es-ES" sz="2400" b="1" dirty="0"/>
              <a:t> con el nuevo ciclo escolar, ofertando nuestras Licenciaturas e Ingeniería, así como las especialidades de TSU.</a:t>
            </a:r>
            <a:endParaRPr lang="es-MX" sz="24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9D966D-A557-DB91-CC98-8057CD77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9652">
            <a:off x="3982812" y="1874163"/>
            <a:ext cx="2306780" cy="28834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627752-E48B-9F00-6699-7555A4777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32" y="1747270"/>
            <a:ext cx="2191871" cy="27398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2E9858-BF65-4AF3-0C28-A8F7E4C915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096" r="8560"/>
          <a:stretch/>
        </p:blipFill>
        <p:spPr>
          <a:xfrm>
            <a:off x="5646496" y="3308935"/>
            <a:ext cx="2191871" cy="26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928A-9AB3-304C-F3D9-1403E8A7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9F945B-6438-8439-EB95-108181CCF176}"/>
              </a:ext>
            </a:extLst>
          </p:cNvPr>
          <p:cNvSpPr txBox="1"/>
          <p:nvPr/>
        </p:nvSpPr>
        <p:spPr>
          <a:xfrm>
            <a:off x="855691" y="719030"/>
            <a:ext cx="7432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COLOCADOS EN ESTADÍAS POR CARRERA</a:t>
            </a:r>
          </a:p>
          <a:p>
            <a:pPr algn="ctr"/>
            <a:r>
              <a:rPr lang="es-MX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SEPTIEMBRE-DICIEMBRE 2024</a:t>
            </a:r>
            <a:endParaRPr lang="es-MX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49A243-755A-2487-F769-2F2F9982929B}"/>
              </a:ext>
            </a:extLst>
          </p:cNvPr>
          <p:cNvSpPr txBox="1"/>
          <p:nvPr/>
        </p:nvSpPr>
        <p:spPr>
          <a:xfrm>
            <a:off x="5798372" y="5045870"/>
            <a:ext cx="334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32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OTAL: </a:t>
            </a:r>
            <a:r>
              <a:rPr lang="es-MX" sz="40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s-MX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5048B69-AA2C-83CC-9711-FE6796674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934126"/>
              </p:ext>
            </p:extLst>
          </p:nvPr>
        </p:nvGraphicFramePr>
        <p:xfrm>
          <a:off x="4192171" y="15197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40876FD-EEC8-E6E8-DBB8-BD3100D90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77957"/>
              </p:ext>
            </p:extLst>
          </p:nvPr>
        </p:nvGraphicFramePr>
        <p:xfrm>
          <a:off x="1186651" y="4625982"/>
          <a:ext cx="3812344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1225">
                  <a:extLst>
                    <a:ext uri="{9D8B030D-6E8A-4147-A177-3AD203B41FA5}">
                      <a16:colId xmlns:a16="http://schemas.microsoft.com/office/drawing/2014/main" val="1578729611"/>
                    </a:ext>
                  </a:extLst>
                </a:gridCol>
                <a:gridCol w="1691119">
                  <a:extLst>
                    <a:ext uri="{9D8B030D-6E8A-4147-A177-3AD203B41FA5}">
                      <a16:colId xmlns:a16="http://schemas.microsoft.com/office/drawing/2014/main" val="292412319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  <a:endParaRPr lang="es-MX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</a:t>
                      </a:r>
                      <a:endParaRPr lang="es-MX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3379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FEP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0278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75524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859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41348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43794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ECF199F-06C1-5309-B62D-BE956F1ADDE0}"/>
              </a:ext>
            </a:extLst>
          </p:cNvPr>
          <p:cNvSpPr txBox="1"/>
          <p:nvPr/>
        </p:nvSpPr>
        <p:spPr>
          <a:xfrm>
            <a:off x="855691" y="6261588"/>
            <a:ext cx="3590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(*) Corresponde a un estudiante modalidad DUAL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B68E907-5096-D122-DA7C-0E85D4D5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824210"/>
              </p:ext>
            </p:extLst>
          </p:nvPr>
        </p:nvGraphicFramePr>
        <p:xfrm>
          <a:off x="633711" y="1578520"/>
          <a:ext cx="3812344" cy="286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817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3FE3D3E8-59CC-4EF3-BA58-E08F95DE6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67" b="37370"/>
          <a:stretch/>
        </p:blipFill>
        <p:spPr>
          <a:xfrm>
            <a:off x="257733" y="2721964"/>
            <a:ext cx="2222500" cy="376518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B28843D-B673-43A2-91F4-653B09CC5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90897" l="1581" r="98478">
                        <a14:foregroundMark x1="2623" y1="55603" x2="15047" y2="56567"/>
                        <a14:foregroundMark x1="1639" y1="55527" x2="2045" y2="55558"/>
                        <a14:foregroundMark x1="15047" y1="56567" x2="30269" y2="56047"/>
                        <a14:foregroundMark x1="30269" y1="56047" x2="37822" y2="56437"/>
                        <a14:foregroundMark x1="37822" y1="56437" x2="45141" y2="55527"/>
                        <a14:foregroundMark x1="55445" y1="56177" x2="63583" y2="56567"/>
                        <a14:foregroundMark x1="63583" y1="56567" x2="71253" y2="55267"/>
                        <a14:foregroundMark x1="71253" y1="55267" x2="78747" y2="55527"/>
                        <a14:foregroundMark x1="78747" y1="55527" x2="85948" y2="55267"/>
                        <a14:foregroundMark x1="85948" y1="55267" x2="98478" y2="56047"/>
                        <a14:foregroundMark x1="98478" y1="56047" x2="98361" y2="56177"/>
                        <a14:foregroundMark x1="42506" y1="10793" x2="39988" y2="10793"/>
                        <a14:foregroundMark x1="17623" y1="72042" x2="37178" y2="74642"/>
                        <a14:foregroundMark x1="37178" y1="74642" x2="61827" y2="73992"/>
                        <a14:foregroundMark x1="61827" y1="73992" x2="79859" y2="74382"/>
                        <a14:foregroundMark x1="20843" y1="89857" x2="62588" y2="90897"/>
                        <a14:foregroundMark x1="62588" y1="90897" x2="76639" y2="88687"/>
                        <a14:foregroundMark x1="80972" y1="72042" x2="23536" y2="69701"/>
                        <a14:foregroundMark x1="20843" y1="67230" x2="82026" y2="76853"/>
                        <a14:foregroundMark x1="71311" y1="69701" x2="81499" y2="74382"/>
                        <a14:backgroundMark x1="52049" y1="20286" x2="55269" y2="19636"/>
                        <a14:backgroundMark x1="41042" y1="17685" x2="41335" y2="17685"/>
                        <a14:backgroundMark x1="2342" y1="54876" x2="1932" y2="55267"/>
                        <a14:backgroundMark x1="1639" y1="55267" x2="1639" y2="55267"/>
                      </a14:backgroundRemoval>
                    </a14:imgEffect>
                  </a14:imgLayer>
                </a14:imgProps>
              </a:ext>
            </a:extLst>
          </a:blip>
          <a:srcRect b="2928"/>
          <a:stretch/>
        </p:blipFill>
        <p:spPr>
          <a:xfrm>
            <a:off x="371284" y="3167759"/>
            <a:ext cx="1602339" cy="7003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4499466F-45C5-4F0F-A59E-4BAD6F69B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0000" l="8125" r="94063">
                        <a14:foregroundMark x1="22897" y1="50500" x2="20365" y2="51357"/>
                        <a14:foregroundMark x1="24375" y1="50000" x2="22897" y2="50500"/>
                        <a14:foregroundMark x1="13261" y1="69000" x2="16875" y2="78500"/>
                        <a14:foregroundMark x1="13071" y1="68500" x2="13261" y2="69000"/>
                        <a14:foregroundMark x1="16875" y1="78500" x2="25313" y2="70000"/>
                        <a14:foregroundMark x1="55816" y1="15747" x2="61563" y2="10000"/>
                        <a14:foregroundMark x1="44063" y1="27500" x2="48044" y2="23519"/>
                        <a14:foregroundMark x1="61563" y1="10000" x2="75938" y2="21000"/>
                        <a14:foregroundMark x1="75938" y1="21000" x2="90313" y2="42500"/>
                        <a14:foregroundMark x1="90313" y1="42500" x2="84688" y2="68000"/>
                        <a14:foregroundMark x1="84688" y1="68000" x2="84375" y2="68500"/>
                        <a14:foregroundMark x1="94063" y1="55000" x2="94063" y2="55000"/>
                        <a14:foregroundMark x1="51563" y1="7000" x2="51563" y2="7000"/>
                        <a14:foregroundMark x1="48438" y1="7000" x2="48438" y2="7000"/>
                        <a14:foregroundMark x1="55313" y1="43000" x2="57813" y2="73000"/>
                        <a14:foregroundMark x1="70225" y1="59900" x2="72500" y2="57500"/>
                        <a14:foregroundMark x1="64057" y1="66410" x2="68778" y2="61428"/>
                        <a14:foregroundMark x1="57813" y1="73000" x2="63054" y2="67469"/>
                        <a14:foregroundMark x1="64167" y1="48793" x2="57188" y2="41500"/>
                        <a14:foregroundMark x1="72500" y1="57500" x2="69101" y2="53948"/>
                        <a14:foregroundMark x1="57188" y1="41500" x2="55625" y2="43000"/>
                        <a14:foregroundMark x1="45938" y1="12500" x2="47813" y2="16000"/>
                        <a14:foregroundMark x1="45938" y1="31000" x2="46250" y2="33000"/>
                        <a14:backgroundMark x1="12812" y1="53000" x2="20313" y2="51500"/>
                        <a14:backgroundMark x1="11563" y1="54500" x2="11563" y2="54500"/>
                        <a14:backgroundMark x1="12812" y1="53500" x2="12812" y2="68500"/>
                        <a14:backgroundMark x1="13438" y1="69000" x2="13438" y2="69000"/>
                        <a14:backgroundMark x1="21250" y1="50500" x2="21250" y2="50500"/>
                        <a14:backgroundMark x1="66563" y1="50500" x2="68125" y2="51500"/>
                        <a14:backgroundMark x1="65000" y1="50500" x2="68750" y2="54500"/>
                        <a14:backgroundMark x1="65000" y1="49500" x2="65000" y2="49500"/>
                        <a14:backgroundMark x1="65000" y1="50000" x2="62187" y2="50500"/>
                        <a14:backgroundMark x1="68438" y1="55000" x2="66250" y2="54500"/>
                        <a14:backgroundMark x1="60000" y1="72000" x2="61250" y2="73500"/>
                        <a14:backgroundMark x1="47188" y1="26500" x2="55313" y2="1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2" y="4054421"/>
            <a:ext cx="1501254" cy="93828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CBB2DF4-41F5-4903-8491-D7F5C53D5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19" y="5834899"/>
            <a:ext cx="2471902" cy="403412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642F61-4968-4779-9726-0527601E3C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675" t="34068" r="21513" b="34976"/>
          <a:stretch/>
        </p:blipFill>
        <p:spPr>
          <a:xfrm>
            <a:off x="2782900" y="2520212"/>
            <a:ext cx="1855695" cy="660471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70E4A286-C570-41F1-A963-A1F14F4A03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087" b="56522" l="29747" r="98101">
                        <a14:foregroundMark x1="34599" y1="41739" x2="33755" y2="45217"/>
                        <a14:foregroundMark x1="30048" y1="50435" x2="30169" y2="53913"/>
                        <a14:foregroundMark x1="29747" y1="41739" x2="29868" y2="45217"/>
                        <a14:foregroundMark x1="37131" y1="53913" x2="37131" y2="53913"/>
                        <a14:foregroundMark x1="46414" y1="55652" x2="46414" y2="55652"/>
                        <a14:foregroundMark x1="39241" y1="53913" x2="44093" y2="43478"/>
                        <a14:foregroundMark x1="50633" y1="50435" x2="50633" y2="56522"/>
                        <a14:foregroundMark x1="59149" y1="48818" x2="61392" y2="55652"/>
                        <a14:foregroundMark x1="56540" y1="40870" x2="58001" y2="45321"/>
                        <a14:foregroundMark x1="66878" y1="43938" x2="66878" y2="53913"/>
                        <a14:foregroundMark x1="75316" y1="40870" x2="76160" y2="55652"/>
                        <a14:foregroundMark x1="81857" y1="41739" x2="77215" y2="52174"/>
                        <a14:foregroundMark x1="84599" y1="40870" x2="84810" y2="55652"/>
                        <a14:foregroundMark x1="88819" y1="40000" x2="87342" y2="40870"/>
                        <a14:foregroundMark x1="93460" y1="41739" x2="95081" y2="41739"/>
                        <a14:foregroundMark x1="73418" y1="40870" x2="73207" y2="51304"/>
                        <a14:foregroundMark x1="64135" y1="46087" x2="66878" y2="46957"/>
                        <a14:backgroundMark x1="58017" y1="45217" x2="59705" y2="45217"/>
                        <a14:backgroundMark x1="95992" y1="40000" x2="96624" y2="45217"/>
                        <a14:backgroundMark x1="31646" y1="45217" x2="31646" y2="50435"/>
                      </a14:backgroundRemoval>
                    </a14:imgEffect>
                  </a14:imgLayer>
                </a14:imgProps>
              </a:ext>
            </a:extLst>
          </a:blip>
          <a:srcRect l="26806" t="22430" b="39704"/>
          <a:stretch/>
        </p:blipFill>
        <p:spPr>
          <a:xfrm>
            <a:off x="2837406" y="3448443"/>
            <a:ext cx="1874040" cy="235222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DF917C5B-494F-4AA0-80CA-05F3E7FD8FF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1477"/>
          <a:stretch/>
        </p:blipFill>
        <p:spPr>
          <a:xfrm>
            <a:off x="2722705" y="3884487"/>
            <a:ext cx="1286102" cy="53231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3114A521-952E-4E43-9256-EE6B1E67F9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9217" y="4488814"/>
            <a:ext cx="1239419" cy="1249177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B7B2FABD-E89E-4040-8617-0AB2BCD481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725" b="96980" l="3974" r="94371">
                        <a14:foregroundMark x1="19536" y1="14765" x2="25497" y2="24497"/>
                        <a14:foregroundMark x1="21523" y1="15772" x2="39073" y2="17785"/>
                        <a14:foregroundMark x1="39073" y1="17785" x2="39404" y2="18456"/>
                        <a14:foregroundMark x1="59603" y1="8725" x2="49007" y2="14430"/>
                        <a14:foregroundMark x1="80132" y1="18121" x2="67881" y2="19128"/>
                        <a14:foregroundMark x1="3974" y1="53356" x2="10265" y2="62752"/>
                        <a14:foregroundMark x1="11258" y1="66779" x2="8940" y2="74497"/>
                        <a14:foregroundMark x1="14901" y1="72819" x2="17550" y2="77181"/>
                        <a14:foregroundMark x1="14570" y1="81879" x2="19205" y2="78523"/>
                        <a14:foregroundMark x1="16225" y1="83893" x2="23841" y2="83221"/>
                        <a14:foregroundMark x1="21523" y1="88591" x2="24172" y2="88926"/>
                        <a14:foregroundMark x1="31788" y1="87584" x2="29470" y2="92953"/>
                        <a14:foregroundMark x1="31788" y1="87248" x2="30132" y2="94295"/>
                        <a14:foregroundMark x1="37748" y1="91611" x2="38742" y2="90940"/>
                        <a14:foregroundMark x1="47682" y1="91611" x2="51656" y2="92617"/>
                        <a14:foregroundMark x1="49338" y1="94631" x2="50000" y2="97315"/>
                        <a14:foregroundMark x1="85762" y1="69463" x2="86755" y2="65772"/>
                        <a14:foregroundMark x1="92053" y1="66779" x2="91060" y2="70805"/>
                        <a14:foregroundMark x1="91722" y1="53020" x2="94371" y2="520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6322" y="3461278"/>
            <a:ext cx="1106037" cy="1091386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2BC8BE6D-CA63-4530-9761-E8C23DC748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51" b="97084" l="4339" r="96772">
                        <a14:foregroundMark x1="4021" y1="96613" x2="6243" y2="80245"/>
                        <a14:foregroundMark x1="6243" y1="80245" x2="11217" y2="93133"/>
                        <a14:foregroundMark x1="11217" y1="93133" x2="16772" y2="80433"/>
                        <a14:foregroundMark x1="16772" y1="80433" x2="18730" y2="94920"/>
                        <a14:foregroundMark x1="18730" y1="94920" x2="19206" y2="96237"/>
                        <a14:foregroundMark x1="7354" y1="79398" x2="4339" y2="95767"/>
                        <a14:foregroundMark x1="4339" y1="95767" x2="4497" y2="95767"/>
                        <a14:foregroundMark x1="23228" y1="90781" x2="28466" y2="96613"/>
                        <a14:foregroundMark x1="36720" y1="84478" x2="44762" y2="94073"/>
                        <a14:foregroundMark x1="44762" y1="94073" x2="49048" y2="94544"/>
                        <a14:foregroundMark x1="43598" y1="84008" x2="49788" y2="84478"/>
                        <a14:foregroundMark x1="53810" y1="84008" x2="58995" y2="84478"/>
                        <a14:foregroundMark x1="61852" y1="84854" x2="61376" y2="84478"/>
                        <a14:foregroundMark x1="61587" y1="84008" x2="60899" y2="87770"/>
                        <a14:foregroundMark x1="72487" y1="82785" x2="72487" y2="96237"/>
                        <a14:foregroundMark x1="74868" y1="86548" x2="83016" y2="95108"/>
                        <a14:foregroundMark x1="83016" y1="95108" x2="85291" y2="84478"/>
                        <a14:foregroundMark x1="84339" y1="76858" x2="85767" y2="77234"/>
                        <a14:foregroundMark x1="96931" y1="83631" x2="96455" y2="94544"/>
                        <a14:foregroundMark x1="40741" y1="96613" x2="41958" y2="96237"/>
                        <a14:foregroundMark x1="33651" y1="97084" x2="34815" y2="96613"/>
                        <a14:foregroundMark x1="40741" y1="97084" x2="42910" y2="96613"/>
                        <a14:foregroundMark x1="50212" y1="3951" x2="49312" y2="56068"/>
                        <a14:foregroundMark x1="49312" y1="56068" x2="50952" y2="617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5446" y="2516024"/>
            <a:ext cx="1684248" cy="851848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414686A6-74C2-481F-92D7-5363A5EFC33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16981" y1="58491" x2="41887" y2="59623"/>
                        <a14:foregroundMark x1="41887" y1="59623" x2="54340" y2="58868"/>
                        <a14:foregroundMark x1="53962" y1="59623" x2="59245" y2="59623"/>
                        <a14:foregroundMark x1="17736" y1="50566" x2="38113" y2="51321"/>
                        <a14:foregroundMark x1="38113" y1="51321" x2="50189" y2="50566"/>
                      </a14:backgroundRemoval>
                    </a14:imgEffect>
                  </a14:imgLayer>
                </a14:imgProps>
              </a:ext>
            </a:extLst>
          </a:blip>
          <a:srcRect t="24018" b="27630"/>
          <a:stretch/>
        </p:blipFill>
        <p:spPr>
          <a:xfrm>
            <a:off x="4794592" y="4616582"/>
            <a:ext cx="2174743" cy="851848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CC28A246-416C-4069-9405-A03C3FB9024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29" b="89793" l="7500" r="95500">
                        <a14:foregroundMark x1="7167" y1="39872" x2="13417" y2="38118"/>
                        <a14:foregroundMark x1="13417" y1="38118" x2="45750" y2="41148"/>
                        <a14:foregroundMark x1="45750" y1="41148" x2="50667" y2="45136"/>
                        <a14:foregroundMark x1="50667" y1="45136" x2="52000" y2="54864"/>
                        <a14:foregroundMark x1="52000" y1="54864" x2="39333" y2="63796"/>
                        <a14:foregroundMark x1="39333" y1="63796" x2="7583" y2="60606"/>
                        <a14:foregroundMark x1="7583" y1="60606" x2="50333" y2="54545"/>
                        <a14:foregroundMark x1="57333" y1="31898" x2="57500" y2="66826"/>
                        <a14:foregroundMark x1="60333" y1="61085" x2="61833" y2="49601"/>
                        <a14:foregroundMark x1="61833" y1="49601" x2="64000" y2="61085"/>
                        <a14:foregroundMark x1="65333" y1="56459" x2="67500" y2="59330"/>
                        <a14:foregroundMark x1="69083" y1="52791" x2="71083" y2="53110"/>
                        <a14:foregroundMark x1="73000" y1="52791" x2="71917" y2="53429"/>
                        <a14:foregroundMark x1="78833" y1="53907" x2="76417" y2="59649"/>
                        <a14:foregroundMark x1="80750" y1="53110" x2="81750" y2="60447"/>
                        <a14:foregroundMark x1="84667" y1="53429" x2="87500" y2="60447"/>
                        <a14:foregroundMark x1="91333" y1="55343" x2="91500" y2="59330"/>
                        <a14:foregroundMark x1="93417" y1="56778" x2="95500" y2="59649"/>
                        <a14:foregroundMark x1="57750" y1="31579" x2="57500" y2="31579"/>
                      </a14:backgroundRemoval>
                    </a14:imgEffect>
                  </a14:imgLayer>
                </a14:imgProps>
              </a:ext>
            </a:extLst>
          </a:blip>
          <a:srcRect t="23574" b="20555"/>
          <a:stretch/>
        </p:blipFill>
        <p:spPr>
          <a:xfrm>
            <a:off x="5316937" y="5697021"/>
            <a:ext cx="1543838" cy="604724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2D0A7307-41F6-4D91-BB67-651EBB50F86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35933" b="28766"/>
          <a:stretch/>
        </p:blipFill>
        <p:spPr>
          <a:xfrm>
            <a:off x="3084498" y="5847361"/>
            <a:ext cx="1791662" cy="632462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9632D25E-5295-48F3-B90F-3B1035E4C54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5820" y="5028656"/>
            <a:ext cx="1606326" cy="60916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F42830C5-B7E4-4104-8086-DDA8CB94016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4500" r="94000">
                        <a14:foregroundMark x1="10500" y1="43500" x2="27500" y2="34000"/>
                        <a14:foregroundMark x1="28000" y1="35000" x2="15000" y2="44500"/>
                        <a14:foregroundMark x1="26500" y1="35500" x2="28500" y2="31000"/>
                        <a14:foregroundMark x1="23500" y1="44000" x2="50000" y2="39500"/>
                        <a14:foregroundMark x1="50000" y1="39500" x2="72500" y2="23500"/>
                        <a14:foregroundMark x1="72500" y1="23500" x2="88500" y2="29500"/>
                        <a14:foregroundMark x1="62500" y1="39500" x2="69000" y2="40500"/>
                        <a14:foregroundMark x1="47500" y1="35500" x2="53000" y2="18500"/>
                        <a14:foregroundMark x1="11500" y1="55500" x2="4500" y2="64000"/>
                        <a14:foregroundMark x1="15000" y1="66500" x2="24500" y2="66500"/>
                        <a14:foregroundMark x1="29000" y1="55500" x2="38000" y2="66000"/>
                        <a14:foregroundMark x1="42500" y1="55000" x2="44000" y2="67000"/>
                        <a14:foregroundMark x1="54000" y1="54500" x2="55000" y2="65000"/>
                        <a14:foregroundMark x1="66500" y1="56500" x2="60000" y2="64500"/>
                        <a14:foregroundMark x1="83000" y1="55500" x2="91000" y2="53500"/>
                        <a14:foregroundMark x1="16000" y1="71500" x2="75000" y2="72500"/>
                        <a14:foregroundMark x1="75000" y1="72500" x2="82000" y2="71500"/>
                        <a14:foregroundMark x1="3000" y1="69500" x2="63000" y2="68500"/>
                        <a14:foregroundMark x1="63000" y1="68500" x2="94000" y2="69000"/>
                        <a14:foregroundMark x1="92000" y1="74500" x2="6000" y2="74000"/>
                      </a14:backgroundRemoval>
                    </a14:imgEffect>
                  </a14:imgLayer>
                </a14:imgProps>
              </a:ext>
            </a:extLst>
          </a:blip>
          <a:srcRect l="-13" t="14200" r="13" b="21000"/>
          <a:stretch/>
        </p:blipFill>
        <p:spPr>
          <a:xfrm>
            <a:off x="7198862" y="2448895"/>
            <a:ext cx="1518119" cy="983742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E7DCCAF1-EDC5-4534-AE2F-10E999A41C8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58900" y="3544591"/>
            <a:ext cx="1229288" cy="679792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C3E7E19E-D0E6-4F31-BFC4-E674F6EF598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41082" y="4449426"/>
            <a:ext cx="1464924" cy="43451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5BA8E1CD-12C7-41AC-980B-C013D55FBF03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31177" b="33650"/>
          <a:stretch/>
        </p:blipFill>
        <p:spPr>
          <a:xfrm>
            <a:off x="7042844" y="5077878"/>
            <a:ext cx="1663162" cy="584993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6063B323-3184-4C31-BA00-304E35EC273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01552" y="5758128"/>
            <a:ext cx="1312741" cy="821868"/>
          </a:xfrm>
          <a:prstGeom prst="rect">
            <a:avLst/>
          </a:prstGeom>
        </p:spPr>
      </p:pic>
      <p:sp>
        <p:nvSpPr>
          <p:cNvPr id="93" name="Rectángulo 92">
            <a:hlinkClick r:id="rId30"/>
            <a:extLst>
              <a:ext uri="{FF2B5EF4-FFF2-40B4-BE49-F238E27FC236}">
                <a16:creationId xmlns:a16="http://schemas.microsoft.com/office/drawing/2014/main" id="{E42A9BE4-D719-42AF-B2C7-638682A473CB}"/>
              </a:ext>
            </a:extLst>
          </p:cNvPr>
          <p:cNvSpPr/>
          <p:nvPr/>
        </p:nvSpPr>
        <p:spPr>
          <a:xfrm>
            <a:off x="281356" y="2838518"/>
            <a:ext cx="8721966" cy="3628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CC1ABC-B045-4F0A-8ED4-AF676C112436}"/>
              </a:ext>
            </a:extLst>
          </p:cNvPr>
          <p:cNvSpPr txBox="1"/>
          <p:nvPr/>
        </p:nvSpPr>
        <p:spPr>
          <a:xfrm>
            <a:off x="676404" y="705313"/>
            <a:ext cx="779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COLOCACIÓN DE ALUMNOS EN ESTADÍAS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C7DF648-8BB8-4115-94C7-ABEA73313E04}"/>
              </a:ext>
            </a:extLst>
          </p:cNvPr>
          <p:cNvSpPr txBox="1"/>
          <p:nvPr/>
        </p:nvSpPr>
        <p:spPr>
          <a:xfrm>
            <a:off x="468055" y="1222636"/>
            <a:ext cx="8275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Se realizó la colocación del </a:t>
            </a:r>
            <a:r>
              <a:rPr lang="es-MX" sz="3600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los alumnos en el programa de estadías, los cuales están desarrollando proyectos relacionados con sus carreras dentro de la industria en el periodo 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septiembre-diciembre 2024.</a:t>
            </a:r>
          </a:p>
        </p:txBody>
      </p:sp>
    </p:spTree>
    <p:extLst>
      <p:ext uri="{BB962C8B-B14F-4D97-AF65-F5344CB8AC3E}">
        <p14:creationId xmlns:p14="http://schemas.microsoft.com/office/powerpoint/2010/main" val="155906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D5CC1ABC-B045-4F0A-8ED4-AF676C112436}"/>
              </a:ext>
            </a:extLst>
          </p:cNvPr>
          <p:cNvSpPr txBox="1"/>
          <p:nvPr/>
        </p:nvSpPr>
        <p:spPr>
          <a:xfrm>
            <a:off x="814238" y="638407"/>
            <a:ext cx="743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SEGUIMIENTO DE EGRESADOS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C7DF648-8BB8-4115-94C7-ABEA73313E04}"/>
              </a:ext>
            </a:extLst>
          </p:cNvPr>
          <p:cNvSpPr txBox="1"/>
          <p:nvPr/>
        </p:nvSpPr>
        <p:spPr>
          <a:xfrm>
            <a:off x="590844" y="1144795"/>
            <a:ext cx="7995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egresados y egresadas en septiembre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y Licenciatura de la generación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– 2024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6487B03-48D9-40BE-80EA-5BF47980B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50920"/>
              </p:ext>
            </p:extLst>
          </p:nvPr>
        </p:nvGraphicFramePr>
        <p:xfrm>
          <a:off x="590844" y="2041274"/>
          <a:ext cx="5781821" cy="3916709"/>
        </p:xfrm>
        <a:graphic>
          <a:graphicData uri="http://schemas.openxmlformats.org/drawingml/2006/table">
            <a:tbl>
              <a:tblPr firstRow="1" firstCol="1" bandRow="1"/>
              <a:tblGrid>
                <a:gridCol w="2283041">
                  <a:extLst>
                    <a:ext uri="{9D8B030D-6E8A-4147-A177-3AD203B41FA5}">
                      <a16:colId xmlns:a16="http://schemas.microsoft.com/office/drawing/2014/main" val="1341819901"/>
                    </a:ext>
                  </a:extLst>
                </a:gridCol>
                <a:gridCol w="699756">
                  <a:extLst>
                    <a:ext uri="{9D8B030D-6E8A-4147-A177-3AD203B41FA5}">
                      <a16:colId xmlns:a16="http://schemas.microsoft.com/office/drawing/2014/main" val="3677952447"/>
                    </a:ext>
                  </a:extLst>
                </a:gridCol>
                <a:gridCol w="699756">
                  <a:extLst>
                    <a:ext uri="{9D8B030D-6E8A-4147-A177-3AD203B41FA5}">
                      <a16:colId xmlns:a16="http://schemas.microsoft.com/office/drawing/2014/main" val="1381916117"/>
                    </a:ext>
                  </a:extLst>
                </a:gridCol>
                <a:gridCol w="699756">
                  <a:extLst>
                    <a:ext uri="{9D8B030D-6E8A-4147-A177-3AD203B41FA5}">
                      <a16:colId xmlns:a16="http://schemas.microsoft.com/office/drawing/2014/main" val="1062492092"/>
                    </a:ext>
                  </a:extLst>
                </a:gridCol>
                <a:gridCol w="699756">
                  <a:extLst>
                    <a:ext uri="{9D8B030D-6E8A-4147-A177-3AD203B41FA5}">
                      <a16:colId xmlns:a16="http://schemas.microsoft.com/office/drawing/2014/main" val="1566267973"/>
                    </a:ext>
                  </a:extLst>
                </a:gridCol>
                <a:gridCol w="699756">
                  <a:extLst>
                    <a:ext uri="{9D8B030D-6E8A-4147-A177-3AD203B41FA5}">
                      <a16:colId xmlns:a16="http://schemas.microsoft.com/office/drawing/2014/main" val="471542091"/>
                    </a:ext>
                  </a:extLst>
                </a:gridCol>
              </a:tblGrid>
              <a:tr h="10996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DATOS GLOBALES 2024</a:t>
                      </a:r>
                      <a:endParaRPr lang="es-MX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HOMBRES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MUJERES</a:t>
                      </a:r>
                      <a:endParaRPr lang="es-MX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TRABAJAN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PROCESO DE COLOCACIÓN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83461"/>
                  </a:ext>
                </a:extLst>
              </a:tr>
              <a:tr h="4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EGRESADOS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MX" sz="2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MX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MX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42533"/>
                  </a:ext>
                </a:extLst>
              </a:tr>
              <a:tr h="63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INGENIERÍA EN MANUFACTURA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MX" sz="2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MX" sz="3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538903"/>
                  </a:ext>
                </a:extLst>
              </a:tr>
              <a:tr h="703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MX" sz="2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3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162223"/>
                  </a:ext>
                </a:extLst>
              </a:tr>
              <a:tr h="99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LICENCIATURA EN GESTIÓN DE NEGOCIOS Y PROYECTOS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2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3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4352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207F449-C952-4AAC-C6D5-3AD1D081C9AF}"/>
              </a:ext>
            </a:extLst>
          </p:cNvPr>
          <p:cNvSpPr txBox="1"/>
          <p:nvPr/>
        </p:nvSpPr>
        <p:spPr>
          <a:xfrm>
            <a:off x="6667397" y="3113164"/>
            <a:ext cx="20930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i="0" dirty="0">
                <a:solidFill>
                  <a:srgbClr val="0CB39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MX" sz="20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MX" sz="2800" b="1" i="0" dirty="0">
                <a:solidFill>
                  <a:srgbClr val="0CB39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50%  </a:t>
            </a:r>
            <a:r>
              <a:rPr lang="es-MX" sz="20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los recién egresados ya se encuentran laborando.</a:t>
            </a:r>
            <a:endParaRPr lang="es-MX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2F8F3D-0345-EF01-7F64-22036D80F321}"/>
              </a:ext>
            </a:extLst>
          </p:cNvPr>
          <p:cNvSpPr txBox="1"/>
          <p:nvPr/>
        </p:nvSpPr>
        <p:spPr>
          <a:xfrm>
            <a:off x="590844" y="6075029"/>
            <a:ext cx="30187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*La próxima encuesta se realizará el febrero 2025</a:t>
            </a:r>
          </a:p>
          <a:p>
            <a:r>
              <a:rPr lang="es-MX" sz="1000" b="1" i="1" dirty="0"/>
              <a:t>Fuente: Dirección de Vinculación</a:t>
            </a:r>
          </a:p>
        </p:txBody>
      </p:sp>
    </p:spTree>
    <p:extLst>
      <p:ext uri="{BB962C8B-B14F-4D97-AF65-F5344CB8AC3E}">
        <p14:creationId xmlns:p14="http://schemas.microsoft.com/office/powerpoint/2010/main" val="328703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D5CC1ABC-B045-4F0A-8ED4-AF676C112436}"/>
              </a:ext>
            </a:extLst>
          </p:cNvPr>
          <p:cNvSpPr txBox="1"/>
          <p:nvPr/>
        </p:nvSpPr>
        <p:spPr>
          <a:xfrm>
            <a:off x="1734671" y="733771"/>
            <a:ext cx="567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SEGUIMIENTO DE EGRESADOS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400B16C2-9862-48A1-8A79-D750CA9C2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56969"/>
              </p:ext>
            </p:extLst>
          </p:nvPr>
        </p:nvGraphicFramePr>
        <p:xfrm>
          <a:off x="2018713" y="1603718"/>
          <a:ext cx="5106572" cy="43030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0628">
                  <a:extLst>
                    <a:ext uri="{9D8B030D-6E8A-4147-A177-3AD203B41FA5}">
                      <a16:colId xmlns:a16="http://schemas.microsoft.com/office/drawing/2014/main" val="3900763681"/>
                    </a:ext>
                  </a:extLst>
                </a:gridCol>
                <a:gridCol w="1645944">
                  <a:extLst>
                    <a:ext uri="{9D8B030D-6E8A-4147-A177-3AD203B41FA5}">
                      <a16:colId xmlns:a16="http://schemas.microsoft.com/office/drawing/2014/main" val="155252299"/>
                    </a:ext>
                  </a:extLst>
                </a:gridCol>
              </a:tblGrid>
              <a:tr h="40210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OCUPACIÓN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31190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TÉCNICO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16764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JEFE DE ÁREA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65861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SUPERVISOR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582613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AUTOEMPLEO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67053"/>
                  </a:ext>
                </a:extLst>
              </a:tr>
              <a:tr h="40210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ORGANIZACIÓN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029944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PEQUEÑA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24664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24564"/>
                  </a:ext>
                </a:extLst>
              </a:tr>
              <a:tr h="2934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TIPO DE ORGANIZACIÓN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89172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PRIVADA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38416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PROPIA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10047"/>
                  </a:ext>
                </a:extLst>
              </a:tr>
              <a:tr h="279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LOCALIDAD DEL EMPLEO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64688"/>
                  </a:ext>
                </a:extLst>
              </a:tr>
              <a:tr h="27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ZONA DE INFLUENCIA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solidFill>
                            <a:srgbClr val="96115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(REGIÓN GUAYMAS-EMPALME)</a:t>
                      </a:r>
                      <a:endParaRPr lang="es-MX" sz="1600" b="1" dirty="0">
                        <a:solidFill>
                          <a:srgbClr val="9611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7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6519E-4959-A046-4BFC-49EC6746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4EEDE18-24F3-F0B9-BBDD-F9EDB2CE3BE8}"/>
              </a:ext>
            </a:extLst>
          </p:cNvPr>
          <p:cNvSpPr txBox="1"/>
          <p:nvPr/>
        </p:nvSpPr>
        <p:spPr>
          <a:xfrm>
            <a:off x="867591" y="849392"/>
            <a:ext cx="7408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03250"/>
            <a:r>
              <a:rPr lang="es-MX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REUNIÓN DE TRABAJO </a:t>
            </a:r>
            <a:r>
              <a:rPr lang="es-MX" sz="3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DGUTyP</a:t>
            </a:r>
            <a:endParaRPr lang="es-MX" sz="36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8C54E46-6E07-45BE-D003-3892F25F62EC}"/>
              </a:ext>
            </a:extLst>
          </p:cNvPr>
          <p:cNvSpPr/>
          <p:nvPr/>
        </p:nvSpPr>
        <p:spPr>
          <a:xfrm>
            <a:off x="5319577" y="1893996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15BE925-65F5-258B-571B-798E98119B5C}"/>
              </a:ext>
            </a:extLst>
          </p:cNvPr>
          <p:cNvSpPr/>
          <p:nvPr/>
        </p:nvSpPr>
        <p:spPr>
          <a:xfrm>
            <a:off x="5319577" y="5218755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6A4CA6-4AEC-472C-DDB8-785F035055BE}"/>
              </a:ext>
            </a:extLst>
          </p:cNvPr>
          <p:cNvSpPr txBox="1"/>
          <p:nvPr/>
        </p:nvSpPr>
        <p:spPr>
          <a:xfrm>
            <a:off x="283226" y="1893996"/>
            <a:ext cx="2702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Celebramos reunión de trabajo con la directora general, </a:t>
            </a:r>
            <a:r>
              <a:rPr lang="es-ES" sz="2000" b="1" dirty="0">
                <a:solidFill>
                  <a:srgbClr val="C00000"/>
                </a:solidFill>
              </a:rPr>
              <a:t>Mtra. </a:t>
            </a:r>
            <a:r>
              <a:rPr lang="es-ES" sz="2000" b="1" dirty="0" err="1">
                <a:solidFill>
                  <a:srgbClr val="C00000"/>
                </a:solidFill>
              </a:rPr>
              <a:t>Marlenne</a:t>
            </a:r>
            <a:r>
              <a:rPr lang="es-ES" sz="2000" b="1" dirty="0">
                <a:solidFill>
                  <a:srgbClr val="C00000"/>
                </a:solidFill>
              </a:rPr>
              <a:t> Márquez González</a:t>
            </a:r>
            <a:r>
              <a:rPr lang="es-ES" sz="2000" b="1" dirty="0"/>
              <a:t>, así como Rectores de universidades hermanas,  estrechando lazos y acuerdos de colaboración para el </a:t>
            </a:r>
            <a:r>
              <a:rPr lang="es-ES" sz="2000" b="1" dirty="0">
                <a:solidFill>
                  <a:srgbClr val="C00000"/>
                </a:solidFill>
              </a:rPr>
              <a:t>fortalecimiento del Nuevo Modelo Educativo.</a:t>
            </a:r>
            <a:endParaRPr lang="es-MX" sz="2000" b="1" dirty="0">
              <a:solidFill>
                <a:srgbClr val="C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858358-1422-8DAB-A3E0-D4B0BD55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36" y="2124635"/>
            <a:ext cx="5807463" cy="30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8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infomex">
            <a:extLst>
              <a:ext uri="{FF2B5EF4-FFF2-40B4-BE49-F238E27FC236}">
                <a16:creationId xmlns:a16="http://schemas.microsoft.com/office/drawing/2014/main" id="{5C2EA40E-AE96-4AD6-9AC7-53C5976C5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7895" r="28947" b="7895"/>
          <a:stretch/>
        </p:blipFill>
        <p:spPr bwMode="auto">
          <a:xfrm>
            <a:off x="995509" y="4055779"/>
            <a:ext cx="1867829" cy="18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dondear rectángulo de esquina diagonal 5">
            <a:extLst>
              <a:ext uri="{FF2B5EF4-FFF2-40B4-BE49-F238E27FC236}">
                <a16:creationId xmlns:a16="http://schemas.microsoft.com/office/drawing/2014/main" id="{33997075-272C-4C07-B2C1-286D8FA2DB58}"/>
              </a:ext>
            </a:extLst>
          </p:cNvPr>
          <p:cNvSpPr/>
          <p:nvPr/>
        </p:nvSpPr>
        <p:spPr>
          <a:xfrm>
            <a:off x="4161830" y="3901914"/>
            <a:ext cx="4572000" cy="223911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85B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cumplimiento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de atención de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solicitudes de información.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669BCA-E3F8-1246-B76D-A8C75F907C1C}"/>
              </a:ext>
            </a:extLst>
          </p:cNvPr>
          <p:cNvSpPr/>
          <p:nvPr/>
        </p:nvSpPr>
        <p:spPr>
          <a:xfrm>
            <a:off x="4447194" y="4389735"/>
            <a:ext cx="4155387" cy="1476178"/>
          </a:xfrm>
          <a:prstGeom prst="rect">
            <a:avLst/>
          </a:prstGeom>
          <a:noFill/>
          <a:ln w="57150">
            <a:solidFill>
              <a:srgbClr val="C65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2205761-7CA5-804A-8C02-CEB6D79D0CF9}"/>
              </a:ext>
            </a:extLst>
          </p:cNvPr>
          <p:cNvSpPr/>
          <p:nvPr/>
        </p:nvSpPr>
        <p:spPr>
          <a:xfrm>
            <a:off x="4315682" y="4256113"/>
            <a:ext cx="4155387" cy="1476179"/>
          </a:xfrm>
          <a:prstGeom prst="rect">
            <a:avLst/>
          </a:prstGeom>
          <a:noFill/>
          <a:ln w="57150">
            <a:solidFill>
              <a:srgbClr val="D98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0211E7F-25EF-AE48-8348-4FC4729A2D68}"/>
              </a:ext>
            </a:extLst>
          </p:cNvPr>
          <p:cNvSpPr/>
          <p:nvPr/>
        </p:nvSpPr>
        <p:spPr>
          <a:xfrm>
            <a:off x="101773" y="3533012"/>
            <a:ext cx="8940453" cy="93784"/>
          </a:xfrm>
          <a:prstGeom prst="rect">
            <a:avLst/>
          </a:prstGeom>
          <a:gradFill flip="none" rotWithShape="1">
            <a:gsLst>
              <a:gs pos="0">
                <a:srgbClr val="0CB393">
                  <a:shade val="30000"/>
                  <a:satMod val="115000"/>
                </a:srgbClr>
              </a:gs>
              <a:gs pos="50000">
                <a:srgbClr val="0CB393">
                  <a:shade val="67500"/>
                  <a:satMod val="115000"/>
                </a:srgbClr>
              </a:gs>
              <a:gs pos="100000">
                <a:srgbClr val="0CB39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4 Tabla">
            <a:extLst>
              <a:ext uri="{FF2B5EF4-FFF2-40B4-BE49-F238E27FC236}">
                <a16:creationId xmlns:a16="http://schemas.microsoft.com/office/drawing/2014/main" id="{01994BD4-4AAD-C695-8214-FC30D8169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74751"/>
              </p:ext>
            </p:extLst>
          </p:nvPr>
        </p:nvGraphicFramePr>
        <p:xfrm>
          <a:off x="553796" y="1125708"/>
          <a:ext cx="8180034" cy="182904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4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4372">
                  <a:extLst>
                    <a:ext uri="{9D8B030D-6E8A-4147-A177-3AD203B41FA5}">
                      <a16:colId xmlns:a16="http://schemas.microsoft.com/office/drawing/2014/main" val="2129101657"/>
                    </a:ext>
                  </a:extLst>
                </a:gridCol>
              </a:tblGrid>
              <a:tr h="75936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DE CUMPLIMIENTO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OBLIGACIONES DE TRANSPARENCIA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CB393">
                            <a:tint val="66000"/>
                            <a:satMod val="160000"/>
                          </a:srgbClr>
                        </a:gs>
                        <a:gs pos="50000">
                          <a:srgbClr val="0CB393">
                            <a:tint val="44500"/>
                            <a:satMod val="160000"/>
                          </a:srgbClr>
                        </a:gs>
                        <a:gs pos="100000">
                          <a:srgbClr val="0CB39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EVIDENCIA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LGT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LTAIPES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III TRIM 2024</a:t>
                      </a:r>
                      <a:endParaRPr lang="es-MX" sz="14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99.54%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99.38%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hlinkClick r:id="rId3"/>
                        </a:rPr>
                        <a:t>https://drive.google.com/drive/folders/1dHmUHPByq-4Cy34ovYtrDo21bAOjnLzb?usp=drive_link</a:t>
                      </a:r>
                      <a:r>
                        <a:rPr lang="es-MX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300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810FB-2D24-F003-659F-D9908D44C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519FC40-5298-AC08-5082-EAC1F4284C02}"/>
              </a:ext>
            </a:extLst>
          </p:cNvPr>
          <p:cNvSpPr txBox="1"/>
          <p:nvPr/>
        </p:nvSpPr>
        <p:spPr>
          <a:xfrm>
            <a:off x="242078" y="566257"/>
            <a:ext cx="8659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250"/>
            <a:r>
              <a:rPr lang="es-MX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SELECCIÓN ALUMNA </a:t>
            </a:r>
          </a:p>
          <a:p>
            <a:pPr algn="ctr" defTabSz="403250"/>
            <a:r>
              <a:rPr lang="es-MX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“SEMINARIO MUJERES EN STEM”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F279A47-B43A-B873-7BA2-0A20921E6852}"/>
              </a:ext>
            </a:extLst>
          </p:cNvPr>
          <p:cNvSpPr/>
          <p:nvPr/>
        </p:nvSpPr>
        <p:spPr>
          <a:xfrm>
            <a:off x="5230906" y="1561689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410900-344F-FF5F-BC4D-AC2AE4A265B4}"/>
              </a:ext>
            </a:extLst>
          </p:cNvPr>
          <p:cNvSpPr/>
          <p:nvPr/>
        </p:nvSpPr>
        <p:spPr>
          <a:xfrm>
            <a:off x="5230906" y="5628355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34A206-4E65-B0A5-92B3-C1C06E9F2720}"/>
              </a:ext>
            </a:extLst>
          </p:cNvPr>
          <p:cNvSpPr txBox="1"/>
          <p:nvPr/>
        </p:nvSpPr>
        <p:spPr>
          <a:xfrm>
            <a:off x="662561" y="2352203"/>
            <a:ext cx="3824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Tras una selección de destacadas estudiantes de Ingeniería, fue seleccionada la joven Alexa Rodríguez, quien participó en el evento </a:t>
            </a:r>
            <a:r>
              <a:rPr lang="es-ES" sz="2000" b="1" dirty="0">
                <a:solidFill>
                  <a:srgbClr val="C00000"/>
                </a:solidFill>
              </a:rPr>
              <a:t>Seminario Mujeres en STEM, </a:t>
            </a:r>
            <a:r>
              <a:rPr lang="es-ES" sz="2000" b="1" dirty="0"/>
              <a:t>convocado por el gobierno del Estado, a través del </a:t>
            </a:r>
            <a:r>
              <a:rPr lang="es-ES" sz="2000" b="1" dirty="0">
                <a:solidFill>
                  <a:srgbClr val="C00000"/>
                </a:solidFill>
              </a:rPr>
              <a:t>COECYT</a:t>
            </a:r>
            <a:r>
              <a:rPr lang="es-ES" sz="2000" b="1" dirty="0"/>
              <a:t> en coordinación con la </a:t>
            </a:r>
            <a:r>
              <a:rPr lang="es-ES" sz="2000" b="1" dirty="0">
                <a:solidFill>
                  <a:srgbClr val="C00000"/>
                </a:solidFill>
              </a:rPr>
              <a:t>Universidad de Arizona</a:t>
            </a:r>
            <a:r>
              <a:rPr lang="es-ES" dirty="0"/>
              <a:t>.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66D681-392F-AEBC-78E8-1CC340A3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1" y="1886588"/>
            <a:ext cx="2686886" cy="35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A856-A66C-1FB2-D11C-E1528059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796CC7E-B374-7E45-A6A8-8DDF3702CDB0}"/>
              </a:ext>
            </a:extLst>
          </p:cNvPr>
          <p:cNvSpPr txBox="1"/>
          <p:nvPr/>
        </p:nvSpPr>
        <p:spPr>
          <a:xfrm>
            <a:off x="766373" y="772448"/>
            <a:ext cx="7611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250"/>
            <a:r>
              <a:rPr lang="es-MX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ENTREGA DE CONSTANCIAS DIPLOMADO NUEVO MODELO EDUCATIVO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C21D05-AAC4-FC1C-3F88-655B4164AB99}"/>
              </a:ext>
            </a:extLst>
          </p:cNvPr>
          <p:cNvSpPr/>
          <p:nvPr/>
        </p:nvSpPr>
        <p:spPr>
          <a:xfrm>
            <a:off x="4976675" y="1726555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058F01-B0C6-020F-8C8C-AFF8520A2247}"/>
              </a:ext>
            </a:extLst>
          </p:cNvPr>
          <p:cNvSpPr/>
          <p:nvPr/>
        </p:nvSpPr>
        <p:spPr>
          <a:xfrm>
            <a:off x="4976675" y="5684183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BB063B-9F73-9DFD-DADF-DDED35C93B54}"/>
              </a:ext>
            </a:extLst>
          </p:cNvPr>
          <p:cNvSpPr txBox="1"/>
          <p:nvPr/>
        </p:nvSpPr>
        <p:spPr>
          <a:xfrm>
            <a:off x="570959" y="2229672"/>
            <a:ext cx="3005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Entrega de 27 constancias a Docentes y personal Administrativo que concluyó el </a:t>
            </a:r>
            <a:r>
              <a:rPr lang="es-ES" sz="2000" b="1" dirty="0">
                <a:solidFill>
                  <a:srgbClr val="006C6F"/>
                </a:solidFill>
              </a:rPr>
              <a:t>Diplomado </a:t>
            </a:r>
            <a:r>
              <a:rPr lang="es-MX" sz="2000" b="1" dirty="0">
                <a:solidFill>
                  <a:srgbClr val="006C6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 Nuevo Modelo Educativo 2024 para la transformación y consolidación de las Universidades del Subsistema Tecnológico”</a:t>
            </a:r>
            <a:r>
              <a:rPr lang="es-MX" sz="2000" b="1" dirty="0">
                <a:solidFill>
                  <a:srgbClr val="006C6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sz="2000" b="1" dirty="0">
                <a:solidFill>
                  <a:srgbClr val="006C6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2000" b="1" dirty="0">
              <a:solidFill>
                <a:srgbClr val="006C6F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D7CB7D-8A28-D4AC-920E-8C6F043A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929" y="2110909"/>
            <a:ext cx="4543500" cy="34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1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A50E0-CBBA-AA36-D516-29B1A789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o 6">
            <a:extLst>
              <a:ext uri="{FF2B5EF4-FFF2-40B4-BE49-F238E27FC236}">
                <a16:creationId xmlns:a16="http://schemas.microsoft.com/office/drawing/2014/main" id="{95EA3662-6943-9C66-B3A2-739867416C3F}"/>
              </a:ext>
            </a:extLst>
          </p:cNvPr>
          <p:cNvSpPr/>
          <p:nvPr/>
        </p:nvSpPr>
        <p:spPr>
          <a:xfrm>
            <a:off x="126610" y="2166424"/>
            <a:ext cx="3822253" cy="4115934"/>
          </a:xfrm>
          <a:prstGeom prst="frame">
            <a:avLst>
              <a:gd name="adj1" fmla="val 5450"/>
            </a:avLst>
          </a:prstGeom>
          <a:gradFill rotWithShape="0"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02552A-0862-F1C9-31BA-FB019784571A}"/>
              </a:ext>
            </a:extLst>
          </p:cNvPr>
          <p:cNvSpPr txBox="1"/>
          <p:nvPr/>
        </p:nvSpPr>
        <p:spPr>
          <a:xfrm>
            <a:off x="686925" y="857086"/>
            <a:ext cx="7432617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CONVENIO DE COLABORACIÓN UTG - ISMUJERES</a:t>
            </a:r>
            <a:endParaRPr lang="es-MX" sz="2000" b="1" kern="100" dirty="0">
              <a:effectLst/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A3C960-4BD9-8358-5B61-86364689364D}"/>
              </a:ext>
            </a:extLst>
          </p:cNvPr>
          <p:cNvSpPr txBox="1"/>
          <p:nvPr/>
        </p:nvSpPr>
        <p:spPr>
          <a:xfrm>
            <a:off x="4572000" y="1590019"/>
            <a:ext cx="430471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600"/>
              </a:spcBef>
            </a:pPr>
            <a:r>
              <a:rPr lang="es-MX" sz="1600" b="1" dirty="0">
                <a:solidFill>
                  <a:srgbClr val="222222"/>
                </a:solidFill>
                <a:latin typeface="Arial" panose="020B0604020202020204" pitchFamily="34" charset="0"/>
              </a:rPr>
              <a:t>F</a:t>
            </a:r>
            <a:r>
              <a:rPr lang="es-MX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irma de convenio de colaboración entre la UTGUAYMAS, representada por el </a:t>
            </a:r>
            <a:r>
              <a:rPr lang="es-MX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es-MX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ector, Lic. Javier Carrizales Salazar </a:t>
            </a:r>
            <a:r>
              <a:rPr lang="es-MX" sz="1600" b="1" dirty="0">
                <a:solidFill>
                  <a:srgbClr val="222222"/>
                </a:solidFill>
                <a:latin typeface="Arial" panose="020B0604020202020204" pitchFamily="34" charset="0"/>
              </a:rPr>
              <a:t>y </a:t>
            </a:r>
            <a:r>
              <a:rPr lang="es-MX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por la coordinadora Ejecutiva</a:t>
            </a:r>
            <a:r>
              <a:rPr lang="es-MX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del ISMUJERES,</a:t>
            </a:r>
            <a:r>
              <a:rPr lang="es-MX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Lic. Sheila Hernández Alcaraz. </a:t>
            </a:r>
          </a:p>
          <a:p>
            <a:pPr algn="just" rtl="0">
              <a:spcBef>
                <a:spcPts val="600"/>
              </a:spcBef>
            </a:pPr>
            <a:r>
              <a:rPr lang="es-MX" sz="1600" b="1" i="0" dirty="0">
                <a:solidFill>
                  <a:srgbClr val="961151"/>
                </a:solidFill>
                <a:effectLst/>
                <a:latin typeface="Arial" panose="020B0604020202020204" pitchFamily="34" charset="0"/>
              </a:rPr>
              <a:t>A través de esta colaboración, no solo se busca proteger los derechos de las mujeres, si no fomentar su empoderamiento en áreas clave como la ciencias e ingeniería y reafirmar el compromiso de crear un entorno académico y profesional seguro, equitativo e inclusivo, donde las mujeres puedan desarrollarse plenamente y contribuir de manera significativa al progreso social y tecnológico.</a:t>
            </a:r>
            <a:endParaRPr lang="es-MX" sz="1400" b="1" i="0" dirty="0">
              <a:solidFill>
                <a:srgbClr val="96115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6CE779-AC92-0DD9-B1AB-B9710D32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8"/>
          <a:stretch/>
        </p:blipFill>
        <p:spPr>
          <a:xfrm>
            <a:off x="580981" y="1786781"/>
            <a:ext cx="3822253" cy="39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0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9396-7666-6354-0A66-930A0AF7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7498681-57E5-0D3B-B4BA-71748D077377}"/>
              </a:ext>
            </a:extLst>
          </p:cNvPr>
          <p:cNvSpPr txBox="1"/>
          <p:nvPr/>
        </p:nvSpPr>
        <p:spPr>
          <a:xfrm>
            <a:off x="499206" y="793938"/>
            <a:ext cx="814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ACTIVIDADES DE CIENCIA, PROMOCIÓN Y SALUD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5EDEB4-5259-77A8-AABD-660BD24FD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66094"/>
              </p:ext>
            </p:extLst>
          </p:nvPr>
        </p:nvGraphicFramePr>
        <p:xfrm>
          <a:off x="806825" y="1552236"/>
          <a:ext cx="7449669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40">
                  <a:extLst>
                    <a:ext uri="{9D8B030D-6E8A-4147-A177-3AD203B41FA5}">
                      <a16:colId xmlns:a16="http://schemas.microsoft.com/office/drawing/2014/main" val="3204973427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20807840"/>
                    </a:ext>
                  </a:extLst>
                </a:gridCol>
              </a:tblGrid>
              <a:tr h="12331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FERIA EDUCATIVA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i="0" dirty="0">
                        <a:solidFill>
                          <a:srgbClr val="0CB393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COBACH Plantel José Ma. Yáñez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, con el objetivo de captar nuevos alumnos y dar a conocer la oferta académica, participamos en la feria educativa convocada por  </a:t>
                      </a:r>
                      <a:r>
                        <a:rPr lang="es-MX" sz="1400" b="0" i="0" dirty="0" err="1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Cobach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 Guaymas.</a:t>
                      </a:r>
                      <a:endParaRPr lang="es-MX" sz="1400" b="0" i="0" dirty="0">
                        <a:solidFill>
                          <a:srgbClr val="050505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dirty="0">
                        <a:solidFill>
                          <a:srgbClr val="050505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05831"/>
                  </a:ext>
                </a:extLst>
              </a:tr>
              <a:tr h="141777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FERIA EDUCATIVA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CB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Atendimos a la invitación de CBTIS #40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fin de promover el nuevo modelo educativo de la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UTGuaymas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despertando el interés de los jóvenes de la región por cursar nuestra oferta educativa bilingüe. 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08365"/>
                  </a:ext>
                </a:extLst>
              </a:tr>
              <a:tr h="12015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 el </a:t>
                      </a: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latin typeface="Arial" panose="020B0604020202020204" pitchFamily="34" charset="0"/>
                        </a:rPr>
                        <a:t>Día de la Manufactura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, estudiantes del 3er cuatrimestre de TSU en Manufactura Aeronáutica, asistieron a la empresa Cooper Standard. Ahí abordaron los temas referentes a la compañía: sus programas sociales, productos y procesos y además, se destacaron los diferentes puestos de trabajo y las responsabilidades asociadas a cada área.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FBCF2FD-F2F6-03BE-1004-8E982DFA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56" y="1641900"/>
            <a:ext cx="1665420" cy="14105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6EA697-3A64-934C-4521-66730C3C1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56" y="3239527"/>
            <a:ext cx="1665420" cy="12799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38816D-8050-66D9-2F85-071A8ECB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56" y="4738346"/>
            <a:ext cx="1665420" cy="13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4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968F079-5143-C00A-AA07-CC6C3494F50D}"/>
              </a:ext>
            </a:extLst>
          </p:cNvPr>
          <p:cNvSpPr txBox="1"/>
          <p:nvPr/>
        </p:nvSpPr>
        <p:spPr>
          <a:xfrm>
            <a:off x="499206" y="793938"/>
            <a:ext cx="814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ACTIVIDADES DE CIENCIA, PROMOCIÓN Y SALUD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035EEE-D7E8-050D-900A-0688E672E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94789"/>
              </p:ext>
            </p:extLst>
          </p:nvPr>
        </p:nvGraphicFramePr>
        <p:xfrm>
          <a:off x="806825" y="1341245"/>
          <a:ext cx="7449669" cy="5102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40">
                  <a:extLst>
                    <a:ext uri="{9D8B030D-6E8A-4147-A177-3AD203B41FA5}">
                      <a16:colId xmlns:a16="http://schemas.microsoft.com/office/drawing/2014/main" val="3204973427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20807840"/>
                    </a:ext>
                  </a:extLst>
                </a:gridCol>
              </a:tblGrid>
              <a:tr h="12331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CANNABIS 2.0: LA NUEVA REALIDAD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La T.S Reyna Tamayo Soto, impartió a los alumnos de UTG el pasado 24 de octubre la </a:t>
                      </a: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latin typeface="Arial" panose="020B0604020202020204" pitchFamily="34" charset="0"/>
                        </a:rPr>
                        <a:t>plática “Cannabis 2.0: La nueva realidad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, dirigida a los alumnos para dar a conocer los riesgos en su salud en temas de adicciones.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i="0" dirty="0">
                        <a:solidFill>
                          <a:srgbClr val="050505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05831"/>
                  </a:ext>
                </a:extLst>
              </a:tr>
              <a:tr h="15074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dirty="0">
                          <a:solidFill>
                            <a:srgbClr val="050505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CIENCIA Y LA TECNOLOGÍA PARA EL BIENESTAR COMUNITARIO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i="0" dirty="0">
                          <a:solidFill>
                            <a:srgbClr val="050505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de las actividades de vinculación con el sector educativo de la localidad, la Dra. Maira Berenice Moreno Trejo, participó con la </a:t>
                      </a:r>
                      <a:r>
                        <a:rPr lang="es-MX" sz="1400" b="1" dirty="0">
                          <a:solidFill>
                            <a:srgbClr val="0CB393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onferencia Inteligencia Artificial en el plantel CBTIS #40</a:t>
                      </a:r>
                      <a:r>
                        <a:rPr lang="es-MX" sz="1400" i="0" dirty="0">
                          <a:solidFill>
                            <a:srgbClr val="050505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 anterior dentro del marco de la semana de la Ciencia y Tecnología para el </a:t>
                      </a:r>
                      <a:r>
                        <a:rPr lang="es-MX" sz="1400" dirty="0">
                          <a:solidFill>
                            <a:srgbClr val="050505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MX" sz="1400" i="0" dirty="0">
                          <a:solidFill>
                            <a:srgbClr val="050505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ienestar </a:t>
                      </a:r>
                      <a:r>
                        <a:rPr lang="es-MX" sz="1400" dirty="0">
                          <a:solidFill>
                            <a:srgbClr val="050505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MX" sz="1400" i="0" dirty="0">
                          <a:solidFill>
                            <a:srgbClr val="050505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omunitario.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08365"/>
                  </a:ext>
                </a:extLst>
              </a:tr>
              <a:tr h="12015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REUNIÓN CON DIRECTORES Y VINCULADORES DE IEMS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 recibió a las autoridades de las IEMS de la región, la cual tenía como principal objetivo dar a conocer la oferta educativa y ofrecer un recorrido guiado de las instalaciones y laboratorios de nuestra institución.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56"/>
                  </a:ext>
                </a:extLst>
              </a:tr>
              <a:tr h="8234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REUNIÓN DE TRABAJO CON PLANTA INDUSTRIAL CPP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de la reunión, revisar el temario de cursos impartidos por la universidad para empleados de dicha Planta.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53078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33324B96-4E46-29C9-6965-D1278BFA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539" y="1411970"/>
            <a:ext cx="1589106" cy="11493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C7ABD2-7CFC-B1D9-3E9A-D6E8FAD6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539" y="2899457"/>
            <a:ext cx="1589106" cy="119183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3012DC5-A930-BB49-D183-3FABD70C49A4}"/>
              </a:ext>
            </a:extLst>
          </p:cNvPr>
          <p:cNvSpPr/>
          <p:nvPr/>
        </p:nvSpPr>
        <p:spPr>
          <a:xfrm>
            <a:off x="6445535" y="4378446"/>
            <a:ext cx="1589106" cy="1088472"/>
          </a:xfrm>
          <a:prstGeom prst="rect">
            <a:avLst/>
          </a:prstGeom>
          <a:blipFill rotWithShape="1">
            <a:blip r:embed="rId4"/>
            <a:srcRect/>
            <a:stretch>
              <a:fillRect t="-17000" b="-17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CAA2E63-4842-5686-9A25-F60AE02635ED}"/>
              </a:ext>
            </a:extLst>
          </p:cNvPr>
          <p:cNvSpPr/>
          <p:nvPr/>
        </p:nvSpPr>
        <p:spPr>
          <a:xfrm>
            <a:off x="6498431" y="5582018"/>
            <a:ext cx="1536210" cy="770660"/>
          </a:xfrm>
          <a:prstGeom prst="rect">
            <a:avLst/>
          </a:prstGeom>
          <a:blipFill rotWithShape="1">
            <a:blip r:embed="rId5"/>
            <a:srcRect/>
            <a:stretch>
              <a:fillRect t="-17000" b="-17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76083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3F552-A37F-25BB-054B-02539634D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F0B39D-564C-E7A1-CE6F-C72D643BF958}"/>
              </a:ext>
            </a:extLst>
          </p:cNvPr>
          <p:cNvSpPr txBox="1"/>
          <p:nvPr/>
        </p:nvSpPr>
        <p:spPr>
          <a:xfrm>
            <a:off x="499206" y="793938"/>
            <a:ext cx="814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ACTIVIDADES CULTURALES Y DEPORTIVAS 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021D95-716F-A38D-F7E7-1EF604D381FB}"/>
              </a:ext>
            </a:extLst>
          </p:cNvPr>
          <p:cNvGraphicFramePr>
            <a:graphicFrameLocks noGrp="1"/>
          </p:cNvGraphicFramePr>
          <p:nvPr/>
        </p:nvGraphicFramePr>
        <p:xfrm>
          <a:off x="806825" y="1552236"/>
          <a:ext cx="6842640" cy="4942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3644">
                  <a:extLst>
                    <a:ext uri="{9D8B030D-6E8A-4147-A177-3AD203B41FA5}">
                      <a16:colId xmlns:a16="http://schemas.microsoft.com/office/drawing/2014/main" val="3204973427"/>
                    </a:ext>
                  </a:extLst>
                </a:gridCol>
                <a:gridCol w="1778996">
                  <a:extLst>
                    <a:ext uri="{9D8B030D-6E8A-4147-A177-3AD203B41FA5}">
                      <a16:colId xmlns:a16="http://schemas.microsoft.com/office/drawing/2014/main" val="20807840"/>
                    </a:ext>
                  </a:extLst>
                </a:gridCol>
              </a:tblGrid>
              <a:tr h="878993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motivo de la celebración de las fiestas patrias, se organizó la actividad </a:t>
                      </a:r>
                      <a:r>
                        <a:rPr lang="es-MX" sz="1400" b="1" dirty="0">
                          <a:solidFill>
                            <a:srgbClr val="0CB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s-MX" sz="1400" b="1" dirty="0" err="1">
                          <a:solidFill>
                            <a:srgbClr val="0CB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Mexican</a:t>
                      </a:r>
                      <a:r>
                        <a:rPr lang="es-MX" sz="1400" b="1" dirty="0">
                          <a:solidFill>
                            <a:srgbClr val="0CB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Day”, </a:t>
                      </a:r>
                      <a:r>
                        <a:rPr lang="es-MX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donde estudiantes del cuatri BIS-0 realizaron una popular verbena.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05831"/>
                  </a:ext>
                </a:extLst>
              </a:tr>
              <a:tr h="1032735">
                <a:tc>
                  <a:txBody>
                    <a:bodyPr/>
                    <a:lstStyle/>
                    <a:p>
                      <a:pPr algn="just"/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La Universidad Tecnológica de Guaymas participó en el </a:t>
                      </a: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latin typeface="Arial" panose="020B0604020202020204" pitchFamily="34" charset="0"/>
                        </a:rPr>
                        <a:t>Desfile conmemorativo al CCXIV 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Aniversario del Inicio de la Independencia de México. 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08365"/>
                  </a:ext>
                </a:extLst>
              </a:tr>
              <a:tr h="793822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 llevó a cabo la conferencia </a:t>
                      </a: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latin typeface="Arial" panose="020B0604020202020204" pitchFamily="34" charset="0"/>
                        </a:rPr>
                        <a:t>“Historia Museo del Yaqui”, 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impartida por la Licenciada Reyna Lourdes Anguamea Buitimea. </a:t>
                      </a:r>
                      <a:endParaRPr lang="es-MX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56"/>
                  </a:ext>
                </a:extLst>
              </a:tr>
              <a:tr h="7938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Exposición Pictórica “Calaveras”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 Impulsando </a:t>
                      </a:r>
                      <a:r>
                        <a:rPr lang="es-MX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</a:rPr>
                        <a:t>la cultura y el arte en nuestra Universidad, se llevo a cabo i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nteresante exposición pictórica con el nombre de </a:t>
                      </a: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latin typeface="Arial" panose="020B0604020202020204" pitchFamily="34" charset="0"/>
                        </a:rPr>
                        <a:t>"Calaveras” 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por el expositor y artista plástico Guillermo Solís Segura</a:t>
                      </a:r>
                      <a:r>
                        <a:rPr lang="es-MX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53078"/>
                  </a:ext>
                </a:extLst>
              </a:tr>
              <a:tr h="9825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dirty="0">
                          <a:solidFill>
                            <a:srgbClr val="0CB393"/>
                          </a:solidFill>
                          <a:effectLst/>
                          <a:latin typeface="Arial" panose="020B0604020202020204" pitchFamily="34" charset="0"/>
                        </a:rPr>
                        <a:t>Día de Muertos </a:t>
                      </a:r>
                      <a:r>
                        <a:rPr lang="es-MX" sz="14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en UTG, alumnos y personal administrativo demostraron su creatividad y respeto montando hermosos altares en memoria de sus fieles difuntos.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4175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725B02F-E76E-6743-A7F7-A0F63B65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744" y="1664621"/>
            <a:ext cx="1204650" cy="10115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9EEFC0-F6F0-1569-80C1-3C502C972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1" t="25721" b="23149"/>
          <a:stretch/>
        </p:blipFill>
        <p:spPr>
          <a:xfrm>
            <a:off x="6197744" y="2819641"/>
            <a:ext cx="1204650" cy="9052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50EB75-8054-F6CB-7867-CA8270703B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265" b="8963"/>
          <a:stretch/>
        </p:blipFill>
        <p:spPr>
          <a:xfrm>
            <a:off x="6197744" y="3824843"/>
            <a:ext cx="1204650" cy="6844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73DCE2-8F6D-4A46-56CB-3346F27736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862"/>
          <a:stretch/>
        </p:blipFill>
        <p:spPr>
          <a:xfrm>
            <a:off x="6197744" y="4684786"/>
            <a:ext cx="1204649" cy="6965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A3EDF8-535E-A684-690E-82BAD736D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545" y="5556828"/>
            <a:ext cx="721048" cy="9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7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D8A0DFB-415C-42F1-9C44-0BAA07503F08}"/>
              </a:ext>
            </a:extLst>
          </p:cNvPr>
          <p:cNvSpPr/>
          <p:nvPr/>
        </p:nvSpPr>
        <p:spPr>
          <a:xfrm>
            <a:off x="8448" y="3641936"/>
            <a:ext cx="9168146" cy="989900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2930">
              <a:defRPr/>
            </a:pPr>
            <a:endParaRPr lang="es-MX" sz="174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DC65DE-7F70-BBBC-ECC0-BDEE61CB5264}"/>
              </a:ext>
            </a:extLst>
          </p:cNvPr>
          <p:cNvSpPr txBox="1"/>
          <p:nvPr/>
        </p:nvSpPr>
        <p:spPr>
          <a:xfrm>
            <a:off x="326121" y="676310"/>
            <a:ext cx="82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kern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EXTRACURRICULARES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8A5BFB-8E62-4C05-866E-DDD8DAC2CC7E}"/>
              </a:ext>
            </a:extLst>
          </p:cNvPr>
          <p:cNvSpPr txBox="1"/>
          <p:nvPr/>
        </p:nvSpPr>
        <p:spPr>
          <a:xfrm>
            <a:off x="417561" y="1215391"/>
            <a:ext cx="808495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1" kern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total de </a:t>
            </a:r>
            <a:r>
              <a:rPr lang="es-MX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</a:t>
            </a:r>
            <a:r>
              <a:rPr lang="es-MX" sz="1800" b="1" kern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inscritos en voleibol, box, futbol, grupo de baile, música, herramientas tecnológicas, entrenamiento funcional y cinematografía, se llevan acabo las actividades </a:t>
            </a:r>
            <a:r>
              <a:rPr lang="es-MX" sz="1800" b="1" kern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extraclase</a:t>
            </a:r>
            <a:r>
              <a:rPr lang="es-MX" sz="1800" b="1" kern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forman parte de la formación integral de los universitarios.</a:t>
            </a:r>
            <a:endParaRPr lang="es-MX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DD3D55-B0A4-3C3C-D78E-22AB0CDA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034"/>
          <a:stretch/>
        </p:blipFill>
        <p:spPr>
          <a:xfrm>
            <a:off x="3550023" y="2627123"/>
            <a:ext cx="2043952" cy="17977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D0AECB-A872-A4F8-18FF-59389CB5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19" y="4497751"/>
            <a:ext cx="2072560" cy="15544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834012-8B6B-8A51-60B2-1AC7444DC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868" y="3096972"/>
            <a:ext cx="2773104" cy="20798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A8D0D8-A3AF-CC5C-E804-28DB3D512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52" y="3216064"/>
            <a:ext cx="2760622" cy="15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D417AA-182D-9348-A8D7-D5349659AEBF}"/>
              </a:ext>
            </a:extLst>
          </p:cNvPr>
          <p:cNvSpPr txBox="1"/>
          <p:nvPr/>
        </p:nvSpPr>
        <p:spPr>
          <a:xfrm>
            <a:off x="1022790" y="2349884"/>
            <a:ext cx="7098418" cy="748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6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INFORME DEL RECTOR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60FECC-E690-8F41-98F6-25C1057B0BE0}"/>
              </a:ext>
            </a:extLst>
          </p:cNvPr>
          <p:cNvSpPr txBox="1"/>
          <p:nvPr/>
        </p:nvSpPr>
        <p:spPr>
          <a:xfrm>
            <a:off x="722238" y="3783980"/>
            <a:ext cx="7699545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25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LIC. JAVIER ENRIQUE CARRIZALES SALAZAR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A249AC-7D68-1AE0-9213-4D0B9C7EC3CE}"/>
              </a:ext>
            </a:extLst>
          </p:cNvPr>
          <p:cNvSpPr/>
          <p:nvPr/>
        </p:nvSpPr>
        <p:spPr>
          <a:xfrm>
            <a:off x="2659789" y="3184032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AB9B63-9F7B-693E-F5FB-9C48766A6174}"/>
              </a:ext>
            </a:extLst>
          </p:cNvPr>
          <p:cNvSpPr/>
          <p:nvPr/>
        </p:nvSpPr>
        <p:spPr>
          <a:xfrm>
            <a:off x="2659788" y="3428102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10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B77796-553A-C8A0-A1F4-B8FE0937CB06}"/>
              </a:ext>
            </a:extLst>
          </p:cNvPr>
          <p:cNvGraphicFramePr>
            <a:graphicFrameLocks noGrp="1"/>
          </p:cNvGraphicFramePr>
          <p:nvPr/>
        </p:nvGraphicFramePr>
        <p:xfrm>
          <a:off x="218365" y="1737231"/>
          <a:ext cx="8707273" cy="4526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01552">
                  <a:extLst>
                    <a:ext uri="{9D8B030D-6E8A-4147-A177-3AD203B41FA5}">
                      <a16:colId xmlns:a16="http://schemas.microsoft.com/office/drawing/2014/main" val="3217473595"/>
                    </a:ext>
                  </a:extLst>
                </a:gridCol>
                <a:gridCol w="1405721">
                  <a:extLst>
                    <a:ext uri="{9D8B030D-6E8A-4147-A177-3AD203B41FA5}">
                      <a16:colId xmlns:a16="http://schemas.microsoft.com/office/drawing/2014/main" val="17339158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MATRIZ DE INDICADORES PARA RESULTADOS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TRIMESTRE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6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Indicadores, actividades y 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30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y glosario de Objetivos del resumen narrativo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UTGuaymas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01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Alumnado inscrito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397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78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Absorción en educación superior de las Instituciones de Educación Superior Públicas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114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Alumnado que abandono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16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43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Alumnado que egreso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62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435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Alumnado inscrito de nuevo ingreso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114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00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Alumnado que se tituló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733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Alumnado que egreso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114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91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ha sido evaluada en el marco del SEAES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01204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6889D64-832D-59BC-0E74-71C4F5F22204}"/>
              </a:ext>
            </a:extLst>
          </p:cNvPr>
          <p:cNvSpPr txBox="1"/>
          <p:nvPr/>
        </p:nvSpPr>
        <p:spPr>
          <a:xfrm>
            <a:off x="218364" y="660507"/>
            <a:ext cx="8707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MATRIZ DE INDICADORES PARA RESULTADOS (MIR)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ENVIÓ A LA SUBSECRETARÍA DE EDUCACIÓN MEDIA SUPERIOR Y SUPERIOR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(29/Septiembre/2024).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82E2385-79D4-80CD-EB64-4B51A622AB96}"/>
              </a:ext>
            </a:extLst>
          </p:cNvPr>
          <p:cNvGraphicFramePr>
            <a:graphicFrameLocks noGrp="1"/>
          </p:cNvGraphicFramePr>
          <p:nvPr/>
        </p:nvGraphicFramePr>
        <p:xfrm>
          <a:off x="163772" y="914631"/>
          <a:ext cx="8816456" cy="5166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val="3217473595"/>
                    </a:ext>
                  </a:extLst>
                </a:gridCol>
                <a:gridCol w="5103365">
                  <a:extLst>
                    <a:ext uri="{9D8B030D-6E8A-4147-A177-3AD203B41FA5}">
                      <a16:colId xmlns:a16="http://schemas.microsoft.com/office/drawing/2014/main" val="182562299"/>
                    </a:ext>
                  </a:extLst>
                </a:gridCol>
                <a:gridCol w="1174607">
                  <a:extLst>
                    <a:ext uri="{9D8B030D-6E8A-4147-A177-3AD203B41FA5}">
                      <a16:colId xmlns:a16="http://schemas.microsoft.com/office/drawing/2014/main" val="17339158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Indicadores, actividades y componentes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30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narrativo (Objetivos)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y glosario de Objetivos del resumen narrativo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UTGuaymas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0188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Alumnado inscrito de nuevo ingreso en su institución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114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7821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solicitudes de alumnado para nuevo ingreso en su institución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132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36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o alumnas beneficiadas con algún tipo de mantenimiento, reparación, remodelación u otra acción en favor de la mejora en las instalaciones e infraestructura. (pintura, reparaciones de baños, construcción, mantenimiento de áreas deportivas, etc.) de su institución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397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0724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atención de necesidades de equipamiento como: alumnas con pupitres, pizarra o proyectores, escritorio para docente, baños con servicio, entre otro tipo de beneficio en infraestructura básica,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SI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6146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cobertura de servicios básicos de agua y energía eléctrica,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SI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936635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de docentes, personal de apoyo y administrativo capacitados en diversos temas que vayan en función de ofrecer servicios de excelencia educativa; se consideran también aquellas capacitaciones generales que se reciban en un trabajo de gestión interinstitucional, adscritos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83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7077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personal docente, administrativo y de apoyo adscrito a su institución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7698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programas enfocados en la inclusión educativa, aspectos psicosociales y socioemocionales; se consideran también aquellos programas que beneficien al alumnado y que se logren por un trabajo de gestión y colaboración interinstitucional, con los que cuenta su institución hasta este momento en el año natural 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0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1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A725A6-A269-4A7F-3A81-BC94F73F3F85}"/>
              </a:ext>
            </a:extLst>
          </p:cNvPr>
          <p:cNvGraphicFramePr>
            <a:graphicFrameLocks noGrp="1"/>
          </p:cNvGraphicFramePr>
          <p:nvPr/>
        </p:nvGraphicFramePr>
        <p:xfrm>
          <a:off x="163772" y="914631"/>
          <a:ext cx="8816456" cy="513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1849">
                  <a:extLst>
                    <a:ext uri="{9D8B030D-6E8A-4147-A177-3AD203B41FA5}">
                      <a16:colId xmlns:a16="http://schemas.microsoft.com/office/drawing/2014/main" val="3217473595"/>
                    </a:ext>
                  </a:extLst>
                </a:gridCol>
                <a:gridCol w="1174607">
                  <a:extLst>
                    <a:ext uri="{9D8B030D-6E8A-4147-A177-3AD203B41FA5}">
                      <a16:colId xmlns:a16="http://schemas.microsoft.com/office/drawing/2014/main" val="1733915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Indicadores, actividades y 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30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y glosario de Objetivos del resumen narrativo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UTGuaymas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01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proyectos de investigación, humanista y científica,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78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canasta básica digital; se incluyen equipos y herramientas para TIC, así como el pago de servicio de conexión a internet,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SI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2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ha realizado algún proceso de evaluación hasta este momento como pueden ser: autoevaluaciones, coevaluaciones, evaluaciones externas, y/o programas de mejora continua integral,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81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servicios otorgados para la atención de excelencia en trámites de control escolar; como puede ser la emisión de: credencial, títulos, certificados parciales u otro documento que requiera la o el alumno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295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74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programas de educación dual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59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programas de emprendimiento asociativo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81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programas de servicio social comunitario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25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beneficiadas con programas de tutorías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376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82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egresados incorporados en el sector laboral, de los dos últimos ciclos (2021-2022 y 2022-2023) de su institución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180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16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1E09482-457D-4D57-F530-5D1C37BD342F}"/>
              </a:ext>
            </a:extLst>
          </p:cNvPr>
          <p:cNvGraphicFramePr>
            <a:graphicFrameLocks noGrp="1"/>
          </p:cNvGraphicFramePr>
          <p:nvPr/>
        </p:nvGraphicFramePr>
        <p:xfrm>
          <a:off x="163772" y="817649"/>
          <a:ext cx="8816456" cy="514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1849">
                  <a:extLst>
                    <a:ext uri="{9D8B030D-6E8A-4147-A177-3AD203B41FA5}">
                      <a16:colId xmlns:a16="http://schemas.microsoft.com/office/drawing/2014/main" val="3217473595"/>
                    </a:ext>
                  </a:extLst>
                </a:gridCol>
                <a:gridCol w="1174607">
                  <a:extLst>
                    <a:ext uri="{9D8B030D-6E8A-4147-A177-3AD203B41FA5}">
                      <a16:colId xmlns:a16="http://schemas.microsoft.com/office/drawing/2014/main" val="1733915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Indicadores, actividades y 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30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y glosario de Objetivos del resumen narrativo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UTGuaymas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01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egresados de los dos últimos ciclos (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2021-2022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2022-2023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de su institución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80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mujeres de nuevo ingreso inscritas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41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9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solicitudes de mujeres para nuevo ingreso inscritas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46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72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programa de apoyo académico para estudiantes indígenas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23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atención de mantenimiento y mejora de instalaciones para el acceso del  Alumnado(mantenimiento, reparación, remodelación, mejora u otra acción en favor de la mejora en infraestructura, (Pintura, reparaciones de baños, construcción, mantenimiento de áreas deportivas, etc.)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SI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73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Precisar si su institución cuenta con atención de las necesidades de equipamiento de Instituciones de Educación Superior (equipamiento básico para laboratorios , salas interactivas y talleres equipados, operativos, funcionales y/o para un óptimo uso,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SI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24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beneficiadas con cobertura de servicios básicos de agua y energía eléctrica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397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63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docentes beneficiados con capacitación integral y actualizada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15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55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docentes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20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46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566EB8-02B6-C41F-B527-B899A4EE2FB6}"/>
              </a:ext>
            </a:extLst>
          </p:cNvPr>
          <p:cNvGraphicFramePr>
            <a:graphicFrameLocks noGrp="1"/>
          </p:cNvGraphicFramePr>
          <p:nvPr/>
        </p:nvGraphicFramePr>
        <p:xfrm>
          <a:off x="163772" y="740976"/>
          <a:ext cx="8816456" cy="5674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14136">
                  <a:extLst>
                    <a:ext uri="{9D8B030D-6E8A-4147-A177-3AD203B41FA5}">
                      <a16:colId xmlns:a16="http://schemas.microsoft.com/office/drawing/2014/main" val="3217473595"/>
                    </a:ext>
                  </a:extLst>
                </a:gridCol>
                <a:gridCol w="1202320">
                  <a:extLst>
                    <a:ext uri="{9D8B030D-6E8A-4147-A177-3AD203B41FA5}">
                      <a16:colId xmlns:a16="http://schemas.microsoft.com/office/drawing/2014/main" val="1733915882"/>
                    </a:ext>
                  </a:extLst>
                </a:gridCol>
              </a:tblGrid>
              <a:tr h="250542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Indicadores, actividades y 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30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y glosario de Objetivos del resumen narrativo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UTGuaymas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01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personal de apoyo y administrativo con capacitación integral y actualizada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36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 personal de apoyo y administrativo adscrito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7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beneficiadas con programas enfocados en la inclusión educativa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397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76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beneficiadas con programas para la atención socioemocional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43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79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beneficiadas con programas enfocados en cultura para la paz, expresiones artísticas, prácticas deportivas y culturales de su institución hasta este momento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86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459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docentes con participación en proyectos de investigación, humanista y científica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2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06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con participación en proyectos de investigación, humanista y científica inscritos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05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convenios de vinculación estratégica, con instituciones u organizaciones públicas o privadas nacionales, generados 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08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convenios de vinculación estratégica, con instituciones u organizaciones públicas o privadas internacionales, generados en su institución hasta este momento en el año natural 2024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9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participaciones en programas estratégicos para la colaboración internacional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22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docentes con participación en programas de movilidad nacional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02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7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BA4E93-DF26-7004-DC18-8C24011976D7}"/>
              </a:ext>
            </a:extLst>
          </p:cNvPr>
          <p:cNvGraphicFramePr>
            <a:graphicFrameLocks noGrp="1"/>
          </p:cNvGraphicFramePr>
          <p:nvPr/>
        </p:nvGraphicFramePr>
        <p:xfrm>
          <a:off x="163772" y="773730"/>
          <a:ext cx="8816456" cy="5603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1849">
                  <a:extLst>
                    <a:ext uri="{9D8B030D-6E8A-4147-A177-3AD203B41FA5}">
                      <a16:colId xmlns:a16="http://schemas.microsoft.com/office/drawing/2014/main" val="3217473595"/>
                    </a:ext>
                  </a:extLst>
                </a:gridCol>
                <a:gridCol w="1174607">
                  <a:extLst>
                    <a:ext uri="{9D8B030D-6E8A-4147-A177-3AD203B41FA5}">
                      <a16:colId xmlns:a16="http://schemas.microsoft.com/office/drawing/2014/main" val="1733915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Indicadores, actividades y 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30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y glosario de Objetivos del resumen narrativo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UTGuaymas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01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docentes con participación en programas de movilidad internacional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17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inscritos  con participación en programas de movilidad nacional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31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inscritos con participación en programas de movilidad internacional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93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inscritos beneficiados con la implementación de mejora en equipamiento para la conectividad (internet, hardware y software) de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397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21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docentes beneficiados con capacitación para el acceso a las tecnologías de la Información, Comunicación, Conocimiento y Aprendizaje Digital (TICCAD)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15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76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inscritos beneficiados con capacitación para el acceso a las tecnologías de la Información, Comunicación, Conocimiento y Aprendizaje Digital (TICCAD)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13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evaluaciones, autoevaluaciones y coevaluaciones que han realizado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docentes incentivados con becas o apoyos para profesionalizarse adscritos a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2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inscritos beneficiados con la atención en la emisión de certificados y constancias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143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74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inscritos beneficiados con la atención en la emisión de equivalencias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80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alumnos o alumnas inscritos beneficiados con la atención en la emisión de revalidaciones en su institución hasta este momento en el año natural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68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94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202E-3B6F-BB8E-5060-1E1B005F8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39ADDEC-9A90-FF35-997A-7C46FEA047B4}"/>
              </a:ext>
            </a:extLst>
          </p:cNvPr>
          <p:cNvGraphicFramePr/>
          <p:nvPr/>
        </p:nvGraphicFramePr>
        <p:xfrm>
          <a:off x="387927" y="1280460"/>
          <a:ext cx="8395855" cy="511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BA4E2D24-C282-77FA-3E36-2DFE79B248C7}"/>
              </a:ext>
            </a:extLst>
          </p:cNvPr>
          <p:cNvGrpSpPr/>
          <p:nvPr/>
        </p:nvGrpSpPr>
        <p:grpSpPr>
          <a:xfrm>
            <a:off x="710588" y="841901"/>
            <a:ext cx="7722823" cy="438559"/>
            <a:chOff x="-40967" y="4080533"/>
            <a:chExt cx="5237026" cy="438559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75C1C12-B031-1707-666E-5EC5E2C34643}"/>
                </a:ext>
              </a:extLst>
            </p:cNvPr>
            <p:cNvSpPr/>
            <p:nvPr/>
          </p:nvSpPr>
          <p:spPr>
            <a:xfrm>
              <a:off x="406707" y="4080533"/>
              <a:ext cx="4789351" cy="4385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F478314-B683-96AD-6CD9-8D978AA4C07A}"/>
                </a:ext>
              </a:extLst>
            </p:cNvPr>
            <p:cNvSpPr txBox="1"/>
            <p:nvPr/>
          </p:nvSpPr>
          <p:spPr>
            <a:xfrm>
              <a:off x="-40967" y="4080533"/>
              <a:ext cx="5237026" cy="438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60" tIns="60960" rIns="1625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COMITÉ DE CONTROL Y DESEMPEÑO INSTITUCIONAL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9900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27820</TotalTime>
  <Words>2938</Words>
  <Application>Microsoft Office PowerPoint</Application>
  <PresentationFormat>Presentación en pantalla (4:3)</PresentationFormat>
  <Paragraphs>305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1_Tema de Office</vt:lpstr>
      <vt:lpstr>2_Tema de Office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Gil</dc:creator>
  <cp:lastModifiedBy>arena saldaña</cp:lastModifiedBy>
  <cp:revision>907</cp:revision>
  <dcterms:created xsi:type="dcterms:W3CDTF">2022-01-31T20:03:20Z</dcterms:created>
  <dcterms:modified xsi:type="dcterms:W3CDTF">2024-12-04T03:53:58Z</dcterms:modified>
</cp:coreProperties>
</file>